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36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51F2F4-AEF9-4180-A8D6-F3CC33E46125}" type="datetimeFigureOut">
              <a:rPr lang="ro-RO" smtClean="0"/>
              <a:pPr/>
              <a:t>29.06.2020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61C933-DC66-4ED2-8649-792B90F89970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xmlns="" val="3162705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469728-687B-4785-983E-8EE971E770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5DDD5F7-6833-4517-99E3-7917ED95D7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15DC0C9-BCF8-48EB-89C3-4E86204E4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BF22-E612-4D74-ADD8-CA1A3F856457}" type="datetimeFigureOut">
              <a:rPr lang="ro-RO" smtClean="0"/>
              <a:pPr/>
              <a:t>29.06.2020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55A3965-3F60-49BD-A08D-C7D9EEADF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302393D-7AD1-40E1-BB0F-CE715ECFA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43EFA-E7AE-409D-91F8-8DBB73BA4AC4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xmlns="" val="1745621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18D102-B1A1-47A0-8934-BB516E306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EFEF75-E504-467F-ACAD-395ED62EE8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3F53BC0-FF6C-4760-ACAD-3922CA5E9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BF22-E612-4D74-ADD8-CA1A3F856457}" type="datetimeFigureOut">
              <a:rPr lang="ro-RO" smtClean="0"/>
              <a:pPr/>
              <a:t>29.06.2020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FD8B581-C7D0-4350-833C-0D0B097B0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1D2C22F-0D64-43BE-940E-C41F5E7B0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43EFA-E7AE-409D-91F8-8DBB73BA4AC4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xmlns="" val="109016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EEDFADE-C1C5-4196-8038-38C696235F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CF1A7BE-3A69-451F-9BD2-E068E2ABF1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E96670A-F963-4F43-827F-86BBC2240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BF22-E612-4D74-ADD8-CA1A3F856457}" type="datetimeFigureOut">
              <a:rPr lang="ro-RO" smtClean="0"/>
              <a:pPr/>
              <a:t>29.06.2020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ACD452F-C72B-4105-A862-58443D16F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8D6A1E4-241F-4C3D-9814-0F11EBBC4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43EFA-E7AE-409D-91F8-8DBB73BA4AC4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xmlns="" val="1944855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219ABC-4DAC-4335-9A71-F79F2E926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BF63BBB-8586-4867-A81B-79DC61971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2916D47-40AC-48B6-9746-82836A97E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BF22-E612-4D74-ADD8-CA1A3F856457}" type="datetimeFigureOut">
              <a:rPr lang="ro-RO" smtClean="0"/>
              <a:pPr/>
              <a:t>29.06.2020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7DFC526-FFFC-464A-A408-91AE7C355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A31345E-645D-4AC0-95D6-A2D02AC68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43EFA-E7AE-409D-91F8-8DBB73BA4AC4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xmlns="" val="538900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F90140-C09B-4404-BFFA-D1814B7B0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1505838-39DF-4547-AE83-9ED00AD33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5435AE1-6112-46A6-A6B6-B8FE26F59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BF22-E612-4D74-ADD8-CA1A3F856457}" type="datetimeFigureOut">
              <a:rPr lang="ro-RO" smtClean="0"/>
              <a:pPr/>
              <a:t>29.06.2020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565B76D-2D50-4F7C-ACBB-4A5CDB190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A37277E-5A3C-415B-96FD-A2B3E1ADA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43EFA-E7AE-409D-91F8-8DBB73BA4AC4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xmlns="" val="117904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1880A7-721F-4B35-89BF-CB4B4B66B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43810BA-BB1A-4BC2-B021-C2B6D9D9ED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49CC7E9-89B4-4C20-BAAC-50039D656C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03AC4E0-18D1-43B0-9181-9441CE692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BF22-E612-4D74-ADD8-CA1A3F856457}" type="datetimeFigureOut">
              <a:rPr lang="ro-RO" smtClean="0"/>
              <a:pPr/>
              <a:t>29.06.2020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E19DC04-2CD4-4BD9-9432-74EEDE4D7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242AD48-C95C-4DB5-9B41-CDDB097CA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43EFA-E7AE-409D-91F8-8DBB73BA4AC4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xmlns="" val="2411164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2F32EE-6866-4598-A3FA-E1935A5BE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B0ABBDE-0BE6-4ED9-8E51-A5891C397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6D5A901-16C9-4D8D-8B6D-7C62A28F63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53C6D74-5320-4F0A-9C4D-96812E7D3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500306A-3DF1-4809-B533-20989C6BDD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0D12828-3625-46AC-9AC4-4239D2D01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BF22-E612-4D74-ADD8-CA1A3F856457}" type="datetimeFigureOut">
              <a:rPr lang="ro-RO" smtClean="0"/>
              <a:pPr/>
              <a:t>29.06.2020</a:t>
            </a:fld>
            <a:endParaRPr lang="ro-R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A9372C3-E8A4-40F0-BB71-C48FD6068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495A59D-733D-4446-8BD6-18EB46AD4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43EFA-E7AE-409D-91F8-8DBB73BA4AC4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xmlns="" val="818000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8E76E3-E716-43AF-AD0D-E72AE4183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ECD72BD-ADFE-415B-B9CF-A47866432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BF22-E612-4D74-ADD8-CA1A3F856457}" type="datetimeFigureOut">
              <a:rPr lang="ro-RO" smtClean="0"/>
              <a:pPr/>
              <a:t>29.06.2020</a:t>
            </a:fld>
            <a:endParaRPr lang="ro-R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A31BB55-644D-4820-AF1F-56332EAC6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26452B3-7D19-4346-807D-9A2AB8F32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43EFA-E7AE-409D-91F8-8DBB73BA4AC4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xmlns="" val="3681059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EF40639-CDCA-49BA-B92D-5E9EFD9A3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BF22-E612-4D74-ADD8-CA1A3F856457}" type="datetimeFigureOut">
              <a:rPr lang="ro-RO" smtClean="0"/>
              <a:pPr/>
              <a:t>29.06.2020</a:t>
            </a:fld>
            <a:endParaRPr lang="ro-R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FF70A6C-826F-4305-9736-784802C19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B9C2680-A858-4BF6-820A-AD59AA7F6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43EFA-E7AE-409D-91F8-8DBB73BA4AC4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xmlns="" val="2549543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3D469E-99CE-424F-9D95-F4C56865B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9587D7-A2C3-4905-A0F4-030CD6F7F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78F8EC5-8678-48F8-B402-7694F612B3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0882A9A-2FB0-4E8B-B309-7AE763BF0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BF22-E612-4D74-ADD8-CA1A3F856457}" type="datetimeFigureOut">
              <a:rPr lang="ro-RO" smtClean="0"/>
              <a:pPr/>
              <a:t>29.06.2020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3A51DBB-5014-485E-A531-E9D2FA961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8F2CE3E-ABA8-4FB0-B3B3-1D434AA31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43EFA-E7AE-409D-91F8-8DBB73BA4AC4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xmlns="" val="295494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0D1EEB-1DD8-4DBF-8DAA-A168573D3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241D87C-096C-4382-9150-AC3828D3FF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78147B2-6348-46F9-9A0B-2E79D1F8C2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16B0E93-26D9-41E7-B175-5DF6B497A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BF22-E612-4D74-ADD8-CA1A3F856457}" type="datetimeFigureOut">
              <a:rPr lang="ro-RO" smtClean="0"/>
              <a:pPr/>
              <a:t>29.06.2020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D65AAAA-8763-40D4-8BBE-A62F60436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2621792-5FB4-4F50-9E10-B2DFD82AE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43EFA-E7AE-409D-91F8-8DBB73BA4AC4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xmlns="" val="2732307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F6EBDAF-8B4D-48EA-BE0E-4AA5E784B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E9D9B81-7015-48A1-BCDF-3CED98F5F3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C36EA8E-AEBC-4730-913D-412F9C6F9C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1BF22-E612-4D74-ADD8-CA1A3F856457}" type="datetimeFigureOut">
              <a:rPr lang="ro-RO" smtClean="0"/>
              <a:pPr/>
              <a:t>29.06.2020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B75A9D5-9B6A-4DD3-A027-36F15320A7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DFF2502-EE51-4621-B6C6-FB79A5C19C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43EFA-E7AE-409D-91F8-8DBB73BA4AC4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xmlns="" val="2395947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6FCD13-DC14-460E-B583-C45102FFAB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37137"/>
            <a:ext cx="9144000" cy="972825"/>
          </a:xfrm>
        </p:spPr>
        <p:txBody>
          <a:bodyPr/>
          <a:lstStyle/>
          <a:p>
            <a:r>
              <a:rPr lang="ro-RO" b="1" dirty="0">
                <a:solidFill>
                  <a:srgbClr val="FF0000"/>
                </a:solidFill>
              </a:rPr>
              <a:t>ADMITERE MASTERAT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B32A277-0DE4-40AC-85EF-FCF02085BA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454807"/>
          </a:xfrm>
        </p:spPr>
        <p:txBody>
          <a:bodyPr/>
          <a:lstStyle/>
          <a:p>
            <a:r>
              <a:rPr lang="ro-RO" b="1" dirty="0">
                <a:solidFill>
                  <a:srgbClr val="FF0000"/>
                </a:solidFill>
              </a:rPr>
              <a:t>FACULTATEA DE ŞTIINŢE APLICATE</a:t>
            </a:r>
          </a:p>
        </p:txBody>
      </p:sp>
    </p:spTree>
    <p:extLst>
      <p:ext uri="{BB962C8B-B14F-4D97-AF65-F5344CB8AC3E}">
        <p14:creationId xmlns:p14="http://schemas.microsoft.com/office/powerpoint/2010/main" xmlns="" val="2773771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D3EB36E-10F5-42AD-90B8-10547CC37133}"/>
              </a:ext>
            </a:extLst>
          </p:cNvPr>
          <p:cNvSpPr txBox="1"/>
          <p:nvPr/>
        </p:nvSpPr>
        <p:spPr>
          <a:xfrm>
            <a:off x="2057400" y="749300"/>
            <a:ext cx="3641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400" b="1" dirty="0">
                <a:solidFill>
                  <a:srgbClr val="FF0000"/>
                </a:solidFill>
              </a:rPr>
              <a:t>PROGRAME DE MASTERAT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9026FF1-881F-426F-AD57-CDC36C4DC48E}"/>
              </a:ext>
            </a:extLst>
          </p:cNvPr>
          <p:cNvSpPr txBox="1"/>
          <p:nvPr/>
        </p:nvSpPr>
        <p:spPr>
          <a:xfrm>
            <a:off x="1193800" y="1676400"/>
            <a:ext cx="6667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/>
              <a:t>Tehnologia Codării şi Stocării </a:t>
            </a:r>
            <a:r>
              <a:rPr lang="ro-RO" b="1" dirty="0" smtClean="0"/>
              <a:t>informației</a:t>
            </a:r>
            <a:r>
              <a:rPr lang="en-US" b="1" dirty="0" smtClean="0"/>
              <a:t>:</a:t>
            </a:r>
            <a:r>
              <a:rPr lang="ro-RO" b="1" dirty="0" smtClean="0"/>
              <a:t>  </a:t>
            </a:r>
            <a:r>
              <a:rPr lang="ro-RO" b="1" dirty="0"/>
              <a:t>50 locuri </a:t>
            </a:r>
            <a:r>
              <a:rPr lang="ro-RO" b="1" dirty="0" smtClean="0"/>
              <a:t>Buget</a:t>
            </a:r>
            <a:r>
              <a:rPr lang="en-US" b="1" dirty="0" smtClean="0"/>
              <a:t>,</a:t>
            </a:r>
            <a:r>
              <a:rPr lang="ro-RO" b="1" dirty="0" smtClean="0"/>
              <a:t>   </a:t>
            </a:r>
            <a:r>
              <a:rPr lang="ro-RO" b="1" dirty="0"/>
              <a:t>10 Taxa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34FCE5F-2D2A-461A-AF50-C4C7478EBDBB}"/>
              </a:ext>
            </a:extLst>
          </p:cNvPr>
          <p:cNvSpPr txBox="1"/>
          <p:nvPr/>
        </p:nvSpPr>
        <p:spPr>
          <a:xfrm>
            <a:off x="1193800" y="2326501"/>
            <a:ext cx="8261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/>
              <a:t>Sisteme Dinamice Optimale si Modele </a:t>
            </a:r>
            <a:r>
              <a:rPr lang="it-IT" b="1" dirty="0" smtClean="0"/>
              <a:t>Economico-Financiare:</a:t>
            </a:r>
            <a:r>
              <a:rPr lang="ro-RO" b="1" dirty="0" smtClean="0"/>
              <a:t>  </a:t>
            </a:r>
            <a:r>
              <a:rPr lang="ro-RO" b="1" dirty="0"/>
              <a:t>20 locuri </a:t>
            </a:r>
            <a:r>
              <a:rPr lang="ro-RO" b="1" dirty="0" smtClean="0"/>
              <a:t>Buget</a:t>
            </a:r>
            <a:r>
              <a:rPr lang="en-US" b="1" dirty="0" smtClean="0"/>
              <a:t>,</a:t>
            </a:r>
            <a:r>
              <a:rPr lang="ro-RO" b="1" dirty="0" smtClean="0"/>
              <a:t> </a:t>
            </a:r>
            <a:r>
              <a:rPr lang="ro-RO" b="1" dirty="0"/>
              <a:t>8 Taxă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1F39235-2FD5-4654-86F1-48F31831D568}"/>
              </a:ext>
            </a:extLst>
          </p:cNvPr>
          <p:cNvSpPr txBox="1"/>
          <p:nvPr/>
        </p:nvSpPr>
        <p:spPr>
          <a:xfrm>
            <a:off x="1193800" y="2976602"/>
            <a:ext cx="592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/>
              <a:t>Modele de Decizie, Risc şi </a:t>
            </a:r>
            <a:r>
              <a:rPr lang="it-IT" b="1" dirty="0" smtClean="0"/>
              <a:t>Prognoză:</a:t>
            </a:r>
            <a:r>
              <a:rPr lang="ro-RO" b="1" dirty="0" smtClean="0"/>
              <a:t>  </a:t>
            </a:r>
            <a:r>
              <a:rPr lang="ro-RO" b="1" dirty="0"/>
              <a:t>20 locuri </a:t>
            </a:r>
            <a:r>
              <a:rPr lang="ro-RO" b="1" dirty="0" smtClean="0"/>
              <a:t>Buget</a:t>
            </a:r>
            <a:r>
              <a:rPr lang="en-US" b="1" dirty="0" smtClean="0"/>
              <a:t>,</a:t>
            </a:r>
            <a:r>
              <a:rPr lang="ro-RO" b="1" dirty="0" smtClean="0"/>
              <a:t> </a:t>
            </a:r>
            <a:r>
              <a:rPr lang="ro-RO" b="1" dirty="0"/>
              <a:t>8  Taxa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5D1E771-DF75-4193-B5B0-8229F9D75FE6}"/>
              </a:ext>
            </a:extLst>
          </p:cNvPr>
          <p:cNvSpPr txBox="1"/>
          <p:nvPr/>
        </p:nvSpPr>
        <p:spPr>
          <a:xfrm>
            <a:off x="1193800" y="3626703"/>
            <a:ext cx="7169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/>
              <a:t>Ingineria si Aplicaţiile Laserilor si </a:t>
            </a:r>
            <a:r>
              <a:rPr lang="it-IT" b="1" dirty="0" smtClean="0"/>
              <a:t>Acceleratorilor:</a:t>
            </a:r>
            <a:r>
              <a:rPr lang="ro-RO" b="1" dirty="0" smtClean="0"/>
              <a:t>  </a:t>
            </a:r>
            <a:r>
              <a:rPr lang="ro-RO" b="1" dirty="0"/>
              <a:t>10 locuri </a:t>
            </a:r>
            <a:r>
              <a:rPr lang="ro-RO" b="1" dirty="0" smtClean="0"/>
              <a:t>Buget</a:t>
            </a:r>
            <a:r>
              <a:rPr lang="en-US" b="1" dirty="0" smtClean="0"/>
              <a:t>,</a:t>
            </a:r>
            <a:r>
              <a:rPr lang="ro-RO" b="1" dirty="0" smtClean="0"/>
              <a:t>  </a:t>
            </a:r>
            <a:r>
              <a:rPr lang="ro-RO" b="1" dirty="0"/>
              <a:t>4 Taxă</a:t>
            </a:r>
            <a:r>
              <a:rPr lang="it-IT" b="1" dirty="0"/>
              <a:t> </a:t>
            </a:r>
            <a:endParaRPr lang="ro-RO" b="1" dirty="0"/>
          </a:p>
        </p:txBody>
      </p:sp>
    </p:spTree>
    <p:extLst>
      <p:ext uri="{BB962C8B-B14F-4D97-AF65-F5344CB8AC3E}">
        <p14:creationId xmlns:p14="http://schemas.microsoft.com/office/powerpoint/2010/main" xmlns="" val="2558453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5876131-D1FC-4089-B5DD-4A1EE23F918E}"/>
              </a:ext>
            </a:extLst>
          </p:cNvPr>
          <p:cNvSpPr/>
          <p:nvPr/>
        </p:nvSpPr>
        <p:spPr>
          <a:xfrm>
            <a:off x="1353803" y="1208388"/>
            <a:ext cx="800913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b="1" dirty="0">
                <a:solidFill>
                  <a:srgbClr val="FF0000"/>
                </a:solidFill>
              </a:rPr>
              <a:t>Sesiunea Iulie 2020</a:t>
            </a:r>
          </a:p>
          <a:p>
            <a:r>
              <a:rPr lang="ro-RO" dirty="0"/>
              <a:t>Înscrierea candidaților                                             29.06 – 07.07.2020</a:t>
            </a:r>
          </a:p>
          <a:p>
            <a:r>
              <a:rPr lang="ro-RO" dirty="0"/>
              <a:t>Concurs de admitere                                                08.07 – 10.07.2020</a:t>
            </a:r>
          </a:p>
          <a:p>
            <a:r>
              <a:rPr lang="ro-RO" dirty="0"/>
              <a:t>Comunicarea rezultatelor și înmatriculare           13.07 – 16.07.2020</a:t>
            </a:r>
          </a:p>
          <a:p>
            <a:endParaRPr lang="ro-RO" dirty="0">
              <a:solidFill>
                <a:srgbClr val="FF0000"/>
              </a:solidFill>
            </a:endParaRPr>
          </a:p>
          <a:p>
            <a:r>
              <a:rPr lang="ro-RO" b="1" dirty="0">
                <a:solidFill>
                  <a:srgbClr val="FF0000"/>
                </a:solidFill>
              </a:rPr>
              <a:t>Sesiunea Septembrie 2020</a:t>
            </a:r>
          </a:p>
          <a:p>
            <a:r>
              <a:rPr lang="ro-RO" dirty="0"/>
              <a:t>Înscrierea candidaților                                               17.08 – 08.09.2020</a:t>
            </a:r>
          </a:p>
          <a:p>
            <a:r>
              <a:rPr lang="ro-RO" dirty="0"/>
              <a:t>Concurs de admitere                                                  09.09 – 11.09.2020</a:t>
            </a:r>
          </a:p>
          <a:p>
            <a:r>
              <a:rPr lang="ro-RO" dirty="0"/>
              <a:t>Comunicarea rezultatelor și înmatriculare             14.09 – 18.09.2020</a:t>
            </a:r>
          </a:p>
          <a:p>
            <a:endParaRPr lang="ro-RO" dirty="0"/>
          </a:p>
          <a:p>
            <a:r>
              <a:rPr lang="ro-RO" b="1" dirty="0">
                <a:solidFill>
                  <a:srgbClr val="FF0000"/>
                </a:solidFill>
              </a:rPr>
              <a:t>Depunerea documentelor în original pentru candidații admiși în </a:t>
            </a:r>
            <a:r>
              <a:rPr lang="ro-RO" b="1" dirty="0" smtClean="0">
                <a:solidFill>
                  <a:srgbClr val="FF0000"/>
                </a:solidFill>
              </a:rPr>
              <a:t>ambele</a:t>
            </a:r>
            <a:r>
              <a:rPr lang="en-US" b="1" dirty="0" smtClean="0">
                <a:solidFill>
                  <a:srgbClr val="FF0000"/>
                </a:solidFill>
              </a:rPr>
              <a:t> s</a:t>
            </a:r>
            <a:r>
              <a:rPr lang="ro-RO" b="1" dirty="0" smtClean="0">
                <a:solidFill>
                  <a:srgbClr val="FF0000"/>
                </a:solidFill>
              </a:rPr>
              <a:t>esiuni                                        </a:t>
            </a:r>
            <a:endParaRPr lang="ro-RO" b="1" dirty="0">
              <a:solidFill>
                <a:srgbClr val="FF0000"/>
              </a:solidFill>
            </a:endParaRPr>
          </a:p>
          <a:p>
            <a:r>
              <a:rPr lang="ro-RO" dirty="0"/>
              <a:t>                                                                                       </a:t>
            </a:r>
            <a:r>
              <a:rPr lang="ro-RO" dirty="0" smtClean="0"/>
              <a:t>14.09 </a:t>
            </a:r>
            <a:r>
              <a:rPr lang="ro-RO" dirty="0"/>
              <a:t>– 18.09.2020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08F4DCD-495C-441D-ACC7-FE77DB82674A}"/>
              </a:ext>
            </a:extLst>
          </p:cNvPr>
          <p:cNvSpPr txBox="1"/>
          <p:nvPr/>
        </p:nvSpPr>
        <p:spPr>
          <a:xfrm>
            <a:off x="1352144" y="580103"/>
            <a:ext cx="4201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400" b="1" dirty="0">
                <a:solidFill>
                  <a:srgbClr val="FF0000"/>
                </a:solidFill>
              </a:rPr>
              <a:t>CALENDAR  ADMITERE MASTER</a:t>
            </a:r>
          </a:p>
        </p:txBody>
      </p:sp>
    </p:spTree>
    <p:extLst>
      <p:ext uri="{BB962C8B-B14F-4D97-AF65-F5344CB8AC3E}">
        <p14:creationId xmlns:p14="http://schemas.microsoft.com/office/powerpoint/2010/main" xmlns="" val="2896344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80B0005-E348-4899-83C1-29BDD0A49F27}"/>
              </a:ext>
            </a:extLst>
          </p:cNvPr>
          <p:cNvSpPr txBox="1"/>
          <p:nvPr/>
        </p:nvSpPr>
        <p:spPr>
          <a:xfrm>
            <a:off x="1101213" y="442452"/>
            <a:ext cx="26374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400" b="1" dirty="0">
                <a:solidFill>
                  <a:srgbClr val="FF0000"/>
                </a:solidFill>
              </a:rPr>
              <a:t>PROBE </a:t>
            </a:r>
            <a:r>
              <a:rPr lang="en-US" sz="2400" b="1" dirty="0" smtClean="0">
                <a:solidFill>
                  <a:srgbClr val="FF0000"/>
                </a:solidFill>
              </a:rPr>
              <a:t>de </a:t>
            </a:r>
            <a:r>
              <a:rPr lang="ro-RO" sz="2400" b="1" dirty="0" smtClean="0">
                <a:solidFill>
                  <a:srgbClr val="FF0000"/>
                </a:solidFill>
              </a:rPr>
              <a:t>EXAMEN</a:t>
            </a:r>
            <a:endParaRPr lang="ro-RO" sz="2400" b="1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C49BE08-16A7-4BC9-8AE1-234C73E7275D}"/>
              </a:ext>
            </a:extLst>
          </p:cNvPr>
          <p:cNvSpPr txBox="1"/>
          <p:nvPr/>
        </p:nvSpPr>
        <p:spPr>
          <a:xfrm>
            <a:off x="1101213" y="1120877"/>
            <a:ext cx="106188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>
                <a:solidFill>
                  <a:srgbClr val="FF0000"/>
                </a:solidFill>
              </a:rPr>
              <a:t>Proba 1</a:t>
            </a:r>
            <a:r>
              <a:rPr lang="ro-RO" dirty="0">
                <a:solidFill>
                  <a:srgbClr val="FF0000"/>
                </a:solidFill>
              </a:rPr>
              <a:t>  </a:t>
            </a:r>
            <a:r>
              <a:rPr lang="ro-RO" dirty="0"/>
              <a:t>– examinarea dosarelor de concurs și considerarea mediei generale de absolvire MA,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                  </a:t>
            </a:r>
            <a:r>
              <a:rPr lang="ro-RO" dirty="0" smtClean="0"/>
              <a:t>a </a:t>
            </a:r>
            <a:r>
              <a:rPr lang="ro-RO" dirty="0"/>
              <a:t>studiilor universitare de licență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5FD11C0-7C84-471E-8B9A-9503F0FC56CD}"/>
              </a:ext>
            </a:extLst>
          </p:cNvPr>
          <p:cNvSpPr/>
          <p:nvPr/>
        </p:nvSpPr>
        <p:spPr>
          <a:xfrm>
            <a:off x="2165995" y="2054631"/>
            <a:ext cx="43640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/>
              <a:t>MA</a:t>
            </a:r>
            <a:r>
              <a:rPr lang="es-ES" dirty="0"/>
              <a:t> = (M1 + </a:t>
            </a:r>
            <a:r>
              <a:rPr lang="ro-RO" dirty="0"/>
              <a:t>...</a:t>
            </a:r>
            <a:r>
              <a:rPr lang="es-ES" dirty="0"/>
              <a:t>+ M</a:t>
            </a:r>
            <a:r>
              <a:rPr lang="ro-RO" dirty="0"/>
              <a:t>n</a:t>
            </a:r>
            <a:r>
              <a:rPr lang="es-ES" dirty="0"/>
              <a:t> + M</a:t>
            </a:r>
            <a:r>
              <a:rPr lang="ro-RO" dirty="0"/>
              <a:t> </a:t>
            </a:r>
            <a:r>
              <a:rPr lang="es-ES" sz="1400" dirty="0"/>
              <a:t>EXAMEN DE LICENTA </a:t>
            </a:r>
            <a:r>
              <a:rPr lang="es-ES" dirty="0"/>
              <a:t>)/ </a:t>
            </a:r>
            <a:r>
              <a:rPr lang="ro-RO" dirty="0"/>
              <a:t>n</a:t>
            </a:r>
            <a:endParaRPr lang="es-E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F34B184-11B2-42D6-8D73-8C7EDCC0EF30}"/>
              </a:ext>
            </a:extLst>
          </p:cNvPr>
          <p:cNvSpPr txBox="1"/>
          <p:nvPr/>
        </p:nvSpPr>
        <p:spPr>
          <a:xfrm>
            <a:off x="2165995" y="2615381"/>
            <a:ext cx="8366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/>
              <a:t>n – numărul de ani ai studiilor de </a:t>
            </a:r>
            <a:r>
              <a:rPr lang="ro-RO" dirty="0" err="1"/>
              <a:t>licenţă</a:t>
            </a:r>
            <a:r>
              <a:rPr lang="ro-RO" dirty="0"/>
              <a:t> sau numărul de ani ai studiilor de lungă durată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FC40D37E-C8EA-4CD1-AF17-70D7A2EB8D1A}"/>
              </a:ext>
            </a:extLst>
          </p:cNvPr>
          <p:cNvSpPr/>
          <p:nvPr/>
        </p:nvSpPr>
        <p:spPr>
          <a:xfrm>
            <a:off x="1189702" y="3105834"/>
            <a:ext cx="75610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b="1" dirty="0">
                <a:solidFill>
                  <a:srgbClr val="FF0000"/>
                </a:solidFill>
              </a:rPr>
              <a:t>Proba 2</a:t>
            </a:r>
            <a:r>
              <a:rPr lang="ro-RO" dirty="0"/>
              <a:t> - </a:t>
            </a:r>
            <a:r>
              <a:rPr lang="en-US" dirty="0"/>
              <a:t> </a:t>
            </a:r>
            <a:r>
              <a:rPr lang="ro-RO" b="1" dirty="0"/>
              <a:t>MB</a:t>
            </a:r>
            <a:r>
              <a:rPr lang="ro-RO" dirty="0"/>
              <a:t> - </a:t>
            </a:r>
            <a:r>
              <a:rPr lang="en-US" dirty="0"/>
              <a:t>o </a:t>
            </a:r>
            <a:r>
              <a:rPr lang="en-US" dirty="0" err="1"/>
              <a:t>probă</a:t>
            </a:r>
            <a:r>
              <a:rPr lang="en-US" dirty="0"/>
              <a:t> </a:t>
            </a:r>
            <a:r>
              <a:rPr lang="en-US" dirty="0" err="1"/>
              <a:t>orală</a:t>
            </a:r>
            <a:r>
              <a:rPr lang="en-US" dirty="0"/>
              <a:t>, </a:t>
            </a:r>
            <a:r>
              <a:rPr lang="en-US" dirty="0" err="1"/>
              <a:t>susținută</a:t>
            </a:r>
            <a:r>
              <a:rPr lang="en-US" dirty="0"/>
              <a:t> on-line, </a:t>
            </a:r>
            <a:r>
              <a:rPr lang="en-US" dirty="0" err="1"/>
              <a:t>constând</a:t>
            </a:r>
            <a:r>
              <a:rPr lang="en-US" dirty="0"/>
              <a:t> </a:t>
            </a:r>
            <a:r>
              <a:rPr lang="en-US" dirty="0" err="1"/>
              <a:t>dintr</a:t>
            </a:r>
            <a:r>
              <a:rPr lang="en-US" dirty="0"/>
              <a:t>-un </a:t>
            </a:r>
            <a:r>
              <a:rPr lang="en-US" dirty="0" err="1"/>
              <a:t>interviu</a:t>
            </a:r>
            <a:endParaRPr lang="ro-RO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C81A5513-D527-4493-84CF-E0E9C3BFD0AD}"/>
              </a:ext>
            </a:extLst>
          </p:cNvPr>
          <p:cNvSpPr/>
          <p:nvPr/>
        </p:nvSpPr>
        <p:spPr>
          <a:xfrm>
            <a:off x="1180113" y="3917258"/>
            <a:ext cx="103322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Media </a:t>
            </a:r>
            <a:r>
              <a:rPr lang="en-US" b="1" dirty="0" err="1" smtClean="0">
                <a:solidFill>
                  <a:srgbClr val="FF0000"/>
                </a:solidFill>
              </a:rPr>
              <a:t>generală</a:t>
            </a:r>
            <a:r>
              <a:rPr lang="en-US" b="1" dirty="0" smtClean="0">
                <a:solidFill>
                  <a:srgbClr val="FF0000"/>
                </a:solidFill>
              </a:rPr>
              <a:t> de </a:t>
            </a:r>
            <a:r>
              <a:rPr lang="en-US" b="1" dirty="0" err="1" smtClean="0">
                <a:solidFill>
                  <a:srgbClr val="FF0000"/>
                </a:solidFill>
              </a:rPr>
              <a:t>admitere</a:t>
            </a:r>
            <a:r>
              <a:rPr lang="en-US" b="1" dirty="0" smtClean="0"/>
              <a:t> (MG)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fiecărui</a:t>
            </a:r>
            <a:r>
              <a:rPr lang="en-US" dirty="0"/>
              <a:t> </a:t>
            </a:r>
            <a:r>
              <a:rPr lang="en-US" dirty="0" err="1"/>
              <a:t>candidat</a:t>
            </a:r>
            <a:r>
              <a:rPr lang="en-US" dirty="0"/>
              <a:t> s</a:t>
            </a:r>
            <a:r>
              <a:rPr lang="ro-RO" dirty="0"/>
              <a:t>e </a:t>
            </a:r>
            <a:r>
              <a:rPr lang="en-US" dirty="0" err="1" smtClean="0"/>
              <a:t>calculează</a:t>
            </a:r>
            <a:r>
              <a:rPr lang="en-US" dirty="0" smtClean="0"/>
              <a:t> </a:t>
            </a:r>
            <a:r>
              <a:rPr lang="en-US" dirty="0"/>
              <a:t>cu </a:t>
            </a:r>
            <a:r>
              <a:rPr lang="en-US" dirty="0" err="1"/>
              <a:t>două</a:t>
            </a:r>
            <a:r>
              <a:rPr lang="ro-RO" dirty="0"/>
              <a:t> </a:t>
            </a:r>
            <a:r>
              <a:rPr lang="ro-RO" dirty="0" smtClean="0"/>
              <a:t>zecimale</a:t>
            </a:r>
            <a:r>
              <a:rPr lang="en-US" dirty="0" smtClean="0"/>
              <a:t>,</a:t>
            </a:r>
            <a:r>
              <a:rPr lang="ro-RO" dirty="0" smtClean="0"/>
              <a:t> </a:t>
            </a:r>
            <a:r>
              <a:rPr lang="ro-RO" dirty="0"/>
              <a:t>fără </a:t>
            </a:r>
            <a:r>
              <a:rPr lang="ro-RO" dirty="0" smtClean="0"/>
              <a:t>rotunjire</a:t>
            </a:r>
            <a:r>
              <a:rPr lang="en-US" dirty="0" smtClean="0"/>
              <a:t>:</a:t>
            </a:r>
            <a:r>
              <a:rPr lang="ro-RO" dirty="0" smtClean="0"/>
              <a:t> </a:t>
            </a:r>
            <a:r>
              <a:rPr lang="en-US" dirty="0" smtClean="0"/>
              <a:t> </a:t>
            </a:r>
            <a:endParaRPr lang="ro-RO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FDED634-4761-41AE-BAD2-75891EE54A00}"/>
              </a:ext>
            </a:extLst>
          </p:cNvPr>
          <p:cNvSpPr/>
          <p:nvPr/>
        </p:nvSpPr>
        <p:spPr>
          <a:xfrm>
            <a:off x="4281522" y="4637094"/>
            <a:ext cx="21691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MG = (M A + MB )/ 2</a:t>
            </a:r>
            <a:endParaRPr lang="ro-RO" b="1" dirty="0"/>
          </a:p>
        </p:txBody>
      </p:sp>
    </p:spTree>
    <p:extLst>
      <p:ext uri="{BB962C8B-B14F-4D97-AF65-F5344CB8AC3E}">
        <p14:creationId xmlns:p14="http://schemas.microsoft.com/office/powerpoint/2010/main" xmlns="" val="3840028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58FADA8-234C-44F9-A4E2-A9FCE0AA3A17}"/>
              </a:ext>
            </a:extLst>
          </p:cNvPr>
          <p:cNvSpPr txBox="1"/>
          <p:nvPr/>
        </p:nvSpPr>
        <p:spPr>
          <a:xfrm>
            <a:off x="1071716" y="668594"/>
            <a:ext cx="9336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>
                <a:solidFill>
                  <a:srgbClr val="FF0000"/>
                </a:solidFill>
              </a:rPr>
              <a:t>Acte necesare pentru </a:t>
            </a:r>
            <a:r>
              <a:rPr lang="ro-RO" b="1" dirty="0" smtClean="0">
                <a:solidFill>
                  <a:srgbClr val="FF0000"/>
                </a:solidFill>
              </a:rPr>
              <a:t>înscriere</a:t>
            </a:r>
            <a:r>
              <a:rPr lang="ro-RO" dirty="0" smtClean="0"/>
              <a:t> </a:t>
            </a:r>
            <a:r>
              <a:rPr lang="en-US" dirty="0" smtClean="0"/>
              <a:t>[</a:t>
            </a:r>
            <a:r>
              <a:rPr lang="ro-RO" dirty="0" smtClean="0"/>
              <a:t>candidații </a:t>
            </a:r>
            <a:r>
              <a:rPr lang="ro-RO" dirty="0"/>
              <a:t>depun online sau trimit prin poștă dosarul de </a:t>
            </a:r>
            <a:r>
              <a:rPr lang="ro-RO" dirty="0" smtClean="0"/>
              <a:t>înscriere</a:t>
            </a:r>
            <a:r>
              <a:rPr lang="en-US" dirty="0" smtClean="0"/>
              <a:t>]</a:t>
            </a:r>
            <a:endParaRPr lang="ro-RO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B5A85F58-0E20-4DA5-86AE-DB48C1D6B5E4}"/>
              </a:ext>
            </a:extLst>
          </p:cNvPr>
          <p:cNvSpPr/>
          <p:nvPr/>
        </p:nvSpPr>
        <p:spPr>
          <a:xfrm>
            <a:off x="1071716" y="1178370"/>
            <a:ext cx="94389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2575" indent="-282575">
              <a:tabLst>
                <a:tab pos="282575" algn="l"/>
              </a:tabLst>
            </a:pPr>
            <a:r>
              <a:rPr lang="ro-RO" sz="1600" dirty="0" smtClean="0"/>
              <a:t>a</a:t>
            </a:r>
            <a:r>
              <a:rPr lang="ro-RO" sz="1600" dirty="0"/>
              <a:t>) fișa de înscriere tip, conform Anexei 1, în care vor menționa, sub semnătură  electronică sau scanată și răspundere proprie, toate datele solicitate de  formularul respectiv;</a:t>
            </a:r>
          </a:p>
          <a:p>
            <a:pPr marL="282575" indent="-282575">
              <a:tabLst>
                <a:tab pos="282575" algn="l"/>
              </a:tabLst>
            </a:pPr>
            <a:r>
              <a:rPr lang="ro-RO" sz="1600" dirty="0"/>
              <a:t>b) 1 fotografie, realizată recent, color, format 3x4 cm;</a:t>
            </a:r>
          </a:p>
          <a:p>
            <a:pPr marL="282575" indent="-282575">
              <a:tabLst>
                <a:tab pos="282575" algn="l"/>
              </a:tabLst>
            </a:pPr>
            <a:r>
              <a:rPr lang="ro-RO" sz="1600" dirty="0"/>
              <a:t>c) diploma de bacalaureat;</a:t>
            </a:r>
          </a:p>
          <a:p>
            <a:pPr marL="282575" indent="-282575">
              <a:tabLst>
                <a:tab pos="282575" algn="l"/>
              </a:tabLst>
            </a:pPr>
            <a:r>
              <a:rPr lang="ro-RO" sz="1600" dirty="0"/>
              <a:t>d) diploma de licență/inginer sau echivalentă acesteia; (</a:t>
            </a:r>
            <a:r>
              <a:rPr lang="pt-BR" sz="1600" dirty="0"/>
              <a:t>adeverința de absolvire eliberată de facultate</a:t>
            </a:r>
            <a:r>
              <a:rPr lang="ro-RO" sz="1600" dirty="0"/>
              <a:t> pentru absolvenții din anul 2020)</a:t>
            </a:r>
          </a:p>
          <a:p>
            <a:pPr marL="282575" indent="-282575">
              <a:tabLst>
                <a:tab pos="282575" algn="l"/>
              </a:tabLst>
            </a:pPr>
            <a:r>
              <a:rPr lang="ro-RO" sz="1600" dirty="0"/>
              <a:t>e) foaia matricolă/suplimentul la diplomă, numai în cazul se depune diploma de licență/inginer;</a:t>
            </a:r>
          </a:p>
          <a:p>
            <a:pPr marL="282575" indent="-282575">
              <a:tabLst>
                <a:tab pos="282575" algn="l"/>
              </a:tabLst>
            </a:pPr>
            <a:r>
              <a:rPr lang="ro-RO" sz="1600" dirty="0"/>
              <a:t>f) certificatul de naștere;</a:t>
            </a:r>
          </a:p>
          <a:p>
            <a:pPr marL="282575" indent="-282575">
              <a:tabLst>
                <a:tab pos="282575" algn="l"/>
              </a:tabLst>
            </a:pPr>
            <a:r>
              <a:rPr lang="ro-RO" sz="1600" dirty="0"/>
              <a:t>g) certificatul de căsătorie (dacă este cazul);</a:t>
            </a:r>
          </a:p>
          <a:p>
            <a:pPr marL="282575" indent="-282575">
              <a:tabLst>
                <a:tab pos="282575" algn="l"/>
              </a:tabLst>
            </a:pPr>
            <a:r>
              <a:rPr lang="pt-BR" sz="1600" dirty="0"/>
              <a:t>h) certificat de competență lingvistică pentru </a:t>
            </a:r>
            <a:r>
              <a:rPr lang="en-US" sz="1600" dirty="0" err="1" smtClean="0"/>
              <a:t>candidații</a:t>
            </a:r>
            <a:r>
              <a:rPr lang="en-US" sz="1600" dirty="0" smtClean="0"/>
              <a:t> </a:t>
            </a:r>
            <a:r>
              <a:rPr lang="en-US" sz="1600" dirty="0" err="1"/>
              <a:t>stră</a:t>
            </a:r>
            <a:r>
              <a:rPr lang="en-US" sz="1600" b="1" dirty="0" err="1"/>
              <a:t>i</a:t>
            </a:r>
            <a:r>
              <a:rPr lang="en-US" sz="1600" dirty="0" err="1"/>
              <a:t>ni</a:t>
            </a:r>
            <a:r>
              <a:rPr lang="en-US" sz="1600" dirty="0"/>
              <a:t> care se </a:t>
            </a:r>
            <a:r>
              <a:rPr lang="en-US" sz="1600" dirty="0" err="1"/>
              <a:t>înscriu</a:t>
            </a:r>
            <a:r>
              <a:rPr lang="en-US" sz="1600" dirty="0"/>
              <a:t> la concurs </a:t>
            </a:r>
            <a:r>
              <a:rPr lang="en-US" sz="1600" dirty="0" err="1"/>
              <a:t>pentru</a:t>
            </a:r>
            <a:r>
              <a:rPr lang="en-US" sz="1600" dirty="0"/>
              <a:t> </a:t>
            </a:r>
            <a:r>
              <a:rPr lang="en-US" sz="1600" dirty="0" err="1"/>
              <a:t>admiterea</a:t>
            </a:r>
            <a:r>
              <a:rPr lang="en-US" sz="1600" dirty="0"/>
              <a:t> la </a:t>
            </a:r>
            <a:r>
              <a:rPr lang="en-US" sz="1600" dirty="0" err="1"/>
              <a:t>programele</a:t>
            </a:r>
            <a:r>
              <a:rPr lang="en-US" sz="1600" dirty="0"/>
              <a:t> cu </a:t>
            </a:r>
            <a:r>
              <a:rPr lang="en-US" sz="1600" dirty="0" err="1"/>
              <a:t>predare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limba</a:t>
            </a:r>
            <a:r>
              <a:rPr lang="en-US" sz="1600" dirty="0"/>
              <a:t> </a:t>
            </a:r>
            <a:r>
              <a:rPr lang="en-US" sz="1600" dirty="0" err="1"/>
              <a:t>română</a:t>
            </a:r>
            <a:r>
              <a:rPr lang="en-US" sz="1600" dirty="0"/>
              <a:t> </a:t>
            </a:r>
            <a:r>
              <a:rPr lang="en-US" sz="1600" dirty="0" smtClean="0"/>
              <a:t>(</a:t>
            </a:r>
            <a:r>
              <a:rPr lang="en-US" sz="1600" dirty="0" err="1" smtClean="0"/>
              <a:t>este</a:t>
            </a:r>
            <a:r>
              <a:rPr lang="en-US" sz="1600" dirty="0" smtClean="0"/>
              <a:t> </a:t>
            </a:r>
            <a:r>
              <a:rPr lang="en-US" sz="1600" dirty="0" err="1"/>
              <a:t>necesară</a:t>
            </a:r>
            <a:r>
              <a:rPr lang="en-US" sz="1600" dirty="0"/>
              <a:t> </a:t>
            </a:r>
            <a:r>
              <a:rPr lang="en-US" sz="1600" dirty="0" err="1"/>
              <a:t>dovada</a:t>
            </a:r>
            <a:r>
              <a:rPr lang="en-US" sz="1600" dirty="0"/>
              <a:t> de </a:t>
            </a:r>
            <a:r>
              <a:rPr lang="en-US" sz="1600" dirty="0" err="1"/>
              <a:t>competență</a:t>
            </a:r>
            <a:r>
              <a:rPr lang="en-US" sz="1600" dirty="0"/>
              <a:t> </a:t>
            </a:r>
            <a:r>
              <a:rPr lang="en-US" sz="1600" dirty="0" err="1"/>
              <a:t>lingvistică</a:t>
            </a:r>
            <a:r>
              <a:rPr lang="en-US" sz="1600" dirty="0"/>
              <a:t> </a:t>
            </a:r>
            <a:r>
              <a:rPr lang="en-US" sz="1600" dirty="0" err="1"/>
              <a:t>pentru</a:t>
            </a:r>
            <a:r>
              <a:rPr lang="en-US" sz="1600" dirty="0"/>
              <a:t> </a:t>
            </a:r>
            <a:r>
              <a:rPr lang="en-US" sz="1600" dirty="0" err="1"/>
              <a:t>limba</a:t>
            </a:r>
            <a:r>
              <a:rPr lang="en-US" sz="1600" dirty="0"/>
              <a:t> </a:t>
            </a:r>
            <a:r>
              <a:rPr lang="en-US" sz="1600" dirty="0" err="1"/>
              <a:t>română</a:t>
            </a:r>
            <a:r>
              <a:rPr lang="en-US" sz="1600" dirty="0"/>
              <a:t> </a:t>
            </a:r>
            <a:r>
              <a:rPr lang="en-US" sz="1600" dirty="0" err="1"/>
              <a:t>eliberată</a:t>
            </a:r>
            <a:r>
              <a:rPr lang="en-US" sz="1600" dirty="0"/>
              <a:t> de </a:t>
            </a:r>
            <a:r>
              <a:rPr lang="en-US" sz="1600" dirty="0" err="1"/>
              <a:t>către</a:t>
            </a:r>
            <a:r>
              <a:rPr lang="en-US" sz="1600" dirty="0"/>
              <a:t> </a:t>
            </a:r>
            <a:r>
              <a:rPr lang="en-US" sz="1600" dirty="0" err="1"/>
              <a:t>instituții</a:t>
            </a:r>
            <a:r>
              <a:rPr lang="ro-RO" sz="1600" dirty="0"/>
              <a:t> abilitate de </a:t>
            </a:r>
            <a:r>
              <a:rPr lang="ro-RO" sz="1600" dirty="0" smtClean="0"/>
              <a:t>MEC</a:t>
            </a:r>
            <a:r>
              <a:rPr lang="en-US" sz="1600" dirty="0" smtClean="0"/>
              <a:t>);</a:t>
            </a:r>
            <a:endParaRPr lang="ro-RO" sz="1600" dirty="0"/>
          </a:p>
          <a:p>
            <a:pPr marL="282575" indent="-282575">
              <a:buAutoNum type="romanLcParenR"/>
              <a:tabLst>
                <a:tab pos="282575" algn="l"/>
              </a:tabLst>
            </a:pPr>
            <a:r>
              <a:rPr lang="en-US" sz="1600" dirty="0" err="1"/>
              <a:t>buletin</a:t>
            </a:r>
            <a:r>
              <a:rPr lang="en-US" sz="1600" dirty="0"/>
              <a:t>/carte de </a:t>
            </a:r>
            <a:r>
              <a:rPr lang="en-US" sz="1600" dirty="0" err="1"/>
              <a:t>identitate</a:t>
            </a:r>
            <a:r>
              <a:rPr lang="en-US" sz="1600" dirty="0"/>
              <a:t>/</a:t>
            </a:r>
            <a:r>
              <a:rPr lang="en-US" sz="1600" dirty="0" err="1"/>
              <a:t>pașaport</a:t>
            </a:r>
            <a:r>
              <a:rPr lang="en-US" sz="1600" dirty="0"/>
              <a:t>;</a:t>
            </a:r>
            <a:endParaRPr lang="ro-RO" sz="1600" dirty="0"/>
          </a:p>
          <a:p>
            <a:pPr marL="282575" indent="-282575">
              <a:tabLst>
                <a:tab pos="282575" algn="l"/>
              </a:tabLst>
            </a:pPr>
            <a:r>
              <a:rPr lang="en-US" sz="1600" dirty="0"/>
              <a:t>j) </a:t>
            </a:r>
            <a:r>
              <a:rPr lang="ro-RO" sz="1600" dirty="0"/>
              <a:t>    </a:t>
            </a:r>
            <a:r>
              <a:rPr lang="en-US" sz="1600" dirty="0" err="1"/>
              <a:t>dovada</a:t>
            </a:r>
            <a:r>
              <a:rPr lang="en-US" sz="1600" dirty="0"/>
              <a:t> de </a:t>
            </a:r>
            <a:r>
              <a:rPr lang="en-US" sz="1600" dirty="0" err="1"/>
              <a:t>plată</a:t>
            </a:r>
            <a:r>
              <a:rPr lang="en-US" sz="1600" dirty="0"/>
              <a:t> a </a:t>
            </a:r>
            <a:r>
              <a:rPr lang="en-US" sz="1600" dirty="0" err="1"/>
              <a:t>taxei</a:t>
            </a:r>
            <a:r>
              <a:rPr lang="en-US" sz="1600" dirty="0"/>
              <a:t> de </a:t>
            </a:r>
            <a:r>
              <a:rPr lang="en-US" sz="1600" dirty="0" err="1"/>
              <a:t>înscriere</a:t>
            </a:r>
            <a:r>
              <a:rPr lang="en-US" sz="1600" dirty="0"/>
              <a:t> la </a:t>
            </a:r>
            <a:r>
              <a:rPr lang="en-US" sz="1600" dirty="0" err="1"/>
              <a:t>admitere</a:t>
            </a:r>
            <a:r>
              <a:rPr lang="en-US" sz="1600" dirty="0"/>
              <a:t>;</a:t>
            </a:r>
            <a:endParaRPr lang="ro-RO" sz="1600" dirty="0"/>
          </a:p>
          <a:p>
            <a:pPr marL="282575" indent="-282575">
              <a:tabLst>
                <a:tab pos="282575" algn="l"/>
              </a:tabLst>
            </a:pPr>
            <a:r>
              <a:rPr lang="en-US" sz="1600" dirty="0"/>
              <a:t>k) </a:t>
            </a:r>
            <a:r>
              <a:rPr lang="en-US" sz="1600" dirty="0" err="1"/>
              <a:t>declarație</a:t>
            </a:r>
            <a:r>
              <a:rPr lang="en-US" sz="1600" dirty="0"/>
              <a:t> pe propria </a:t>
            </a:r>
            <a:r>
              <a:rPr lang="en-US" sz="1600" dirty="0" err="1"/>
              <a:t>răspundere</a:t>
            </a:r>
            <a:r>
              <a:rPr lang="en-US" sz="1600" dirty="0"/>
              <a:t> (</a:t>
            </a:r>
            <a:r>
              <a:rPr lang="en-US" sz="1600" dirty="0" err="1"/>
              <a:t>inclusă</a:t>
            </a:r>
            <a:r>
              <a:rPr lang="en-US" sz="1600" dirty="0"/>
              <a:t> in </a:t>
            </a:r>
            <a:r>
              <a:rPr lang="en-US" sz="1600" dirty="0" err="1"/>
              <a:t>Anexa</a:t>
            </a:r>
            <a:r>
              <a:rPr lang="en-US" sz="1600" dirty="0"/>
              <a:t> 1) </a:t>
            </a:r>
            <a:r>
              <a:rPr lang="en-US" sz="1600" dirty="0" err="1"/>
              <a:t>prin</a:t>
            </a:r>
            <a:r>
              <a:rPr lang="en-US" sz="1600" dirty="0"/>
              <a:t> care </a:t>
            </a:r>
            <a:r>
              <a:rPr lang="en-US" sz="1600" dirty="0" err="1"/>
              <a:t>candidatul</a:t>
            </a:r>
            <a:r>
              <a:rPr lang="en-US" sz="1600" dirty="0"/>
              <a:t> </a:t>
            </a:r>
            <a:r>
              <a:rPr lang="en-US" sz="1600" dirty="0" err="1"/>
              <a:t>declară</a:t>
            </a:r>
            <a:r>
              <a:rPr lang="en-US" sz="1600" dirty="0"/>
              <a:t> </a:t>
            </a:r>
            <a:r>
              <a:rPr lang="en-US" sz="1600" dirty="0" err="1"/>
              <a:t>că</a:t>
            </a:r>
            <a:r>
              <a:rPr lang="en-US" sz="1600" dirty="0"/>
              <a:t> nu a </a:t>
            </a:r>
            <a:r>
              <a:rPr lang="en-US" sz="1600" dirty="0" err="1"/>
              <a:t>mai</a:t>
            </a:r>
            <a:r>
              <a:rPr lang="en-US" sz="1600" dirty="0"/>
              <a:t> </a:t>
            </a:r>
            <a:r>
              <a:rPr lang="en-US" sz="1600" dirty="0" err="1"/>
              <a:t>beneficiat</a:t>
            </a:r>
            <a:r>
              <a:rPr lang="en-US" sz="1600" dirty="0"/>
              <a:t> anterior de un loc </a:t>
            </a:r>
            <a:r>
              <a:rPr lang="en-US" sz="1600" dirty="0" err="1"/>
              <a:t>bugetat</a:t>
            </a:r>
            <a:r>
              <a:rPr lang="en-US" sz="1600" dirty="0"/>
              <a:t> la </a:t>
            </a:r>
            <a:r>
              <a:rPr lang="en-US" sz="1600" dirty="0" err="1"/>
              <a:t>studii</a:t>
            </a:r>
            <a:r>
              <a:rPr lang="en-US" sz="1600" dirty="0"/>
              <a:t> </a:t>
            </a:r>
            <a:r>
              <a:rPr lang="en-US" sz="1600" dirty="0" err="1"/>
              <a:t>universitare</a:t>
            </a:r>
            <a:r>
              <a:rPr lang="en-US" sz="1600" dirty="0"/>
              <a:t> de </a:t>
            </a:r>
            <a:r>
              <a:rPr lang="en-US" sz="1600" dirty="0" err="1"/>
              <a:t>masterat</a:t>
            </a:r>
            <a:r>
              <a:rPr lang="en-US" sz="1600" dirty="0"/>
              <a:t> </a:t>
            </a:r>
            <a:r>
              <a:rPr lang="en-US" sz="1600" dirty="0" err="1"/>
              <a:t>dacă</a:t>
            </a:r>
            <a:r>
              <a:rPr lang="en-US" sz="1600" dirty="0"/>
              <a:t> </a:t>
            </a:r>
            <a:r>
              <a:rPr lang="en-US" sz="1600" dirty="0" err="1"/>
              <a:t>candidează</a:t>
            </a:r>
            <a:r>
              <a:rPr lang="en-US" sz="1600" dirty="0"/>
              <a:t> pe un loc </a:t>
            </a:r>
            <a:r>
              <a:rPr lang="en-US" sz="1600" dirty="0" err="1"/>
              <a:t>fără</a:t>
            </a:r>
            <a:r>
              <a:rPr lang="en-US" sz="1600" dirty="0"/>
              <a:t> </a:t>
            </a:r>
            <a:r>
              <a:rPr lang="en-US" sz="1600" dirty="0" err="1"/>
              <a:t>taxă</a:t>
            </a:r>
            <a:r>
              <a:rPr lang="en-US" sz="1600" dirty="0"/>
              <a:t>; </a:t>
            </a:r>
            <a:endParaRPr lang="ro-RO" sz="1600" dirty="0"/>
          </a:p>
          <a:p>
            <a:pPr marL="282575" indent="-282575">
              <a:tabLst>
                <a:tab pos="282575" algn="l"/>
              </a:tabLst>
            </a:pPr>
            <a:r>
              <a:rPr lang="en-US" sz="1600" dirty="0"/>
              <a:t>l) </a:t>
            </a:r>
            <a:r>
              <a:rPr lang="en-US" sz="1600" dirty="0" err="1"/>
              <a:t>declarație</a:t>
            </a:r>
            <a:r>
              <a:rPr lang="en-US" sz="1600" dirty="0"/>
              <a:t> pe propria </a:t>
            </a:r>
            <a:r>
              <a:rPr lang="en-US" sz="1600" dirty="0" err="1"/>
              <a:t>răspundere</a:t>
            </a:r>
            <a:r>
              <a:rPr lang="en-US" sz="1600" dirty="0"/>
              <a:t> (</a:t>
            </a:r>
            <a:r>
              <a:rPr lang="en-US" sz="1600" dirty="0" err="1"/>
              <a:t>Anexa</a:t>
            </a:r>
            <a:r>
              <a:rPr lang="en-US" sz="1600" dirty="0"/>
              <a:t> 2) </a:t>
            </a:r>
            <a:r>
              <a:rPr lang="en-US" sz="1600" dirty="0" err="1"/>
              <a:t>prin</a:t>
            </a:r>
            <a:r>
              <a:rPr lang="en-US" sz="1600" dirty="0"/>
              <a:t> care </a:t>
            </a:r>
            <a:r>
              <a:rPr lang="en-US" sz="1600" dirty="0" err="1"/>
              <a:t>candidatul</a:t>
            </a:r>
            <a:r>
              <a:rPr lang="en-US" sz="1600" dirty="0"/>
              <a:t> </a:t>
            </a:r>
            <a:r>
              <a:rPr lang="en-US" sz="1600" dirty="0" err="1"/>
              <a:t>declară</a:t>
            </a:r>
            <a:r>
              <a:rPr lang="en-US" sz="1600" dirty="0"/>
              <a:t> </a:t>
            </a:r>
            <a:r>
              <a:rPr lang="en-US" sz="1600" dirty="0" err="1"/>
              <a:t>că</a:t>
            </a:r>
            <a:r>
              <a:rPr lang="en-US" sz="1600" dirty="0"/>
              <a:t> </a:t>
            </a:r>
            <a:r>
              <a:rPr lang="en-US" sz="1600" dirty="0" err="1"/>
              <a:t>va</a:t>
            </a:r>
            <a:r>
              <a:rPr lang="en-US" sz="1600" dirty="0"/>
              <a:t> </a:t>
            </a:r>
            <a:r>
              <a:rPr lang="en-US" sz="1600" dirty="0" err="1"/>
              <a:t>aduce</a:t>
            </a:r>
            <a:r>
              <a:rPr lang="en-US" sz="1600" dirty="0"/>
              <a:t> </a:t>
            </a:r>
            <a:r>
              <a:rPr lang="en-US" sz="1600" dirty="0" err="1"/>
              <a:t>documentele</a:t>
            </a:r>
            <a:r>
              <a:rPr lang="en-US" sz="1600" dirty="0"/>
              <a:t> </a:t>
            </a:r>
            <a:r>
              <a:rPr lang="en-US" sz="1600" dirty="0" err="1"/>
              <a:t>specificate</a:t>
            </a:r>
            <a:r>
              <a:rPr lang="en-US" sz="1600" dirty="0"/>
              <a:t> la </a:t>
            </a:r>
            <a:r>
              <a:rPr lang="en-US" sz="1600" dirty="0" err="1"/>
              <a:t>punctele</a:t>
            </a:r>
            <a:r>
              <a:rPr lang="en-US" sz="1600" dirty="0"/>
              <a:t> (c)-(e) </a:t>
            </a:r>
            <a:r>
              <a:rPr lang="en-US" sz="1600" dirty="0" err="1"/>
              <a:t>în</a:t>
            </a:r>
            <a:r>
              <a:rPr lang="en-US" sz="1600" dirty="0"/>
              <a:t> original, </a:t>
            </a:r>
            <a:r>
              <a:rPr lang="en-US" sz="1600" dirty="0" err="1"/>
              <a:t>sau</a:t>
            </a:r>
            <a:r>
              <a:rPr lang="en-US" sz="1600" dirty="0"/>
              <a:t> </a:t>
            </a:r>
            <a:r>
              <a:rPr lang="en-US" sz="1600" dirty="0" err="1"/>
              <a:t>copie</a:t>
            </a:r>
            <a:r>
              <a:rPr lang="en-US" sz="1600" dirty="0"/>
              <a:t> </a:t>
            </a:r>
            <a:r>
              <a:rPr lang="en-US" sz="1600" dirty="0" err="1"/>
              <a:t>legalizată</a:t>
            </a:r>
            <a:r>
              <a:rPr lang="en-US" sz="1600" dirty="0"/>
              <a:t> </a:t>
            </a:r>
            <a:r>
              <a:rPr lang="en-US" sz="1600" dirty="0" err="1"/>
              <a:t>pentru</a:t>
            </a:r>
            <a:r>
              <a:rPr lang="en-US" sz="1600" dirty="0"/>
              <a:t> </a:t>
            </a:r>
            <a:r>
              <a:rPr lang="en-US" sz="1600" dirty="0" err="1"/>
              <a:t>candidații</a:t>
            </a:r>
            <a:r>
              <a:rPr lang="en-US" sz="1600" dirty="0"/>
              <a:t> pe </a:t>
            </a:r>
            <a:r>
              <a:rPr lang="en-US" sz="1600" dirty="0" err="1"/>
              <a:t>locurile</a:t>
            </a:r>
            <a:r>
              <a:rPr lang="en-US" sz="1600" dirty="0"/>
              <a:t> cu </a:t>
            </a:r>
            <a:r>
              <a:rPr lang="en-US" sz="1600" dirty="0" err="1"/>
              <a:t>taxă</a:t>
            </a:r>
            <a:r>
              <a:rPr lang="en-US" sz="1600" dirty="0"/>
              <a:t>, (f)-(</a:t>
            </a:r>
            <a:r>
              <a:rPr lang="en-US" sz="1600" dirty="0" err="1"/>
              <a:t>i</a:t>
            </a:r>
            <a:r>
              <a:rPr lang="en-US" sz="1600" dirty="0"/>
              <a:t>) </a:t>
            </a:r>
            <a:r>
              <a:rPr lang="en-US" sz="1600" dirty="0" err="1"/>
              <a:t>în</a:t>
            </a:r>
            <a:r>
              <a:rPr lang="en-US" sz="1600" dirty="0"/>
              <a:t> original </a:t>
            </a:r>
            <a:r>
              <a:rPr lang="en-US" sz="1600" dirty="0" err="1"/>
              <a:t>sau</a:t>
            </a:r>
            <a:r>
              <a:rPr lang="en-US" sz="1600" dirty="0"/>
              <a:t> </a:t>
            </a:r>
            <a:r>
              <a:rPr lang="en-US" sz="1600" dirty="0" err="1"/>
              <a:t>copie</a:t>
            </a:r>
            <a:r>
              <a:rPr lang="en-US" sz="1600" dirty="0"/>
              <a:t> conform cu </a:t>
            </a:r>
            <a:r>
              <a:rPr lang="en-US" sz="1600" dirty="0" err="1"/>
              <a:t>originalul</a:t>
            </a:r>
            <a:r>
              <a:rPr lang="en-US" sz="1600" dirty="0"/>
              <a:t>, </a:t>
            </a:r>
            <a:r>
              <a:rPr lang="en-US" sz="1600" dirty="0" err="1"/>
              <a:t>și</a:t>
            </a:r>
            <a:r>
              <a:rPr lang="en-US" sz="1600" dirty="0"/>
              <a:t> forma </a:t>
            </a:r>
            <a:r>
              <a:rPr lang="en-US" sz="1600" dirty="0" err="1"/>
              <a:t>fizică</a:t>
            </a:r>
            <a:r>
              <a:rPr lang="en-US" sz="1600" dirty="0"/>
              <a:t> a </a:t>
            </a:r>
            <a:r>
              <a:rPr lang="en-US" sz="1600" dirty="0" err="1"/>
              <a:t>documentelor</a:t>
            </a:r>
            <a:r>
              <a:rPr lang="en-US" sz="1600" dirty="0"/>
              <a:t> de la </a:t>
            </a:r>
            <a:r>
              <a:rPr lang="en-US" sz="1600" dirty="0" err="1"/>
              <a:t>punctele</a:t>
            </a:r>
            <a:r>
              <a:rPr lang="en-US" sz="1600" dirty="0"/>
              <a:t> (a) </a:t>
            </a:r>
            <a:r>
              <a:rPr lang="en-US" sz="1600" dirty="0" err="1"/>
              <a:t>și</a:t>
            </a:r>
            <a:r>
              <a:rPr lang="en-US" sz="1600" dirty="0"/>
              <a:t> (b) </a:t>
            </a:r>
            <a:r>
              <a:rPr lang="en-US" sz="1600" dirty="0" err="1"/>
              <a:t>înainte</a:t>
            </a:r>
            <a:r>
              <a:rPr lang="en-US" sz="1600" dirty="0"/>
              <a:t> de </a:t>
            </a:r>
            <a:r>
              <a:rPr lang="en-US" sz="1600" dirty="0" err="1"/>
              <a:t>începerea</a:t>
            </a:r>
            <a:r>
              <a:rPr lang="en-US" sz="1600" dirty="0"/>
              <a:t> </a:t>
            </a:r>
            <a:r>
              <a:rPr lang="en-US" sz="1600" dirty="0" err="1"/>
              <a:t>anului</a:t>
            </a:r>
            <a:r>
              <a:rPr lang="en-US" sz="1600" dirty="0"/>
              <a:t> </a:t>
            </a:r>
            <a:r>
              <a:rPr lang="en-US" sz="1600" dirty="0" err="1"/>
              <a:t>universitar</a:t>
            </a:r>
            <a:r>
              <a:rPr lang="en-US" sz="1600" dirty="0"/>
              <a:t> 2020-2021. </a:t>
            </a:r>
            <a:r>
              <a:rPr lang="en-US" sz="1600" dirty="0" err="1"/>
              <a:t>Conținutul</a:t>
            </a:r>
            <a:r>
              <a:rPr lang="en-US" sz="1600" dirty="0"/>
              <a:t> </a:t>
            </a:r>
            <a:r>
              <a:rPr lang="en-US" sz="1600" dirty="0" err="1"/>
              <a:t>fișei</a:t>
            </a:r>
            <a:r>
              <a:rPr lang="en-US" sz="1600" dirty="0"/>
              <a:t> de </a:t>
            </a:r>
            <a:r>
              <a:rPr lang="en-US" sz="1600" dirty="0" err="1"/>
              <a:t>înscriere</a:t>
            </a:r>
            <a:r>
              <a:rPr lang="en-US" sz="1600" dirty="0"/>
              <a:t> (a)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formă</a:t>
            </a:r>
            <a:r>
              <a:rPr lang="en-US" sz="1600" dirty="0"/>
              <a:t> </a:t>
            </a:r>
            <a:r>
              <a:rPr lang="en-US" sz="1600" dirty="0" err="1"/>
              <a:t>fizică</a:t>
            </a:r>
            <a:r>
              <a:rPr lang="en-US" sz="1600" dirty="0"/>
              <a:t> nu </a:t>
            </a:r>
            <a:r>
              <a:rPr lang="en-US" sz="1600" dirty="0" err="1"/>
              <a:t>poate</a:t>
            </a:r>
            <a:r>
              <a:rPr lang="en-US" sz="1600" dirty="0"/>
              <a:t> </a:t>
            </a:r>
            <a:r>
              <a:rPr lang="en-US" sz="1600" dirty="0" err="1"/>
              <a:t>diferi</a:t>
            </a:r>
            <a:r>
              <a:rPr lang="en-US" sz="1600" dirty="0"/>
              <a:t> de </a:t>
            </a:r>
            <a:r>
              <a:rPr lang="en-US" sz="1600" dirty="0" err="1"/>
              <a:t>cel</a:t>
            </a:r>
            <a:r>
              <a:rPr lang="en-US" sz="1600" dirty="0"/>
              <a:t> al </a:t>
            </a:r>
            <a:r>
              <a:rPr lang="en-US" sz="1600" dirty="0" err="1"/>
              <a:t>fișei</a:t>
            </a:r>
            <a:r>
              <a:rPr lang="en-US" sz="1600" dirty="0"/>
              <a:t> </a:t>
            </a:r>
            <a:r>
              <a:rPr lang="en-US" sz="1600" dirty="0" err="1"/>
              <a:t>depuse</a:t>
            </a:r>
            <a:r>
              <a:rPr lang="en-US" sz="1600" dirty="0"/>
              <a:t> online la </a:t>
            </a:r>
            <a:r>
              <a:rPr lang="en-US" sz="1600" dirty="0" err="1"/>
              <a:t>înscriere</a:t>
            </a:r>
            <a:r>
              <a:rPr lang="en-US" sz="1600" dirty="0"/>
              <a:t>.</a:t>
            </a:r>
            <a:endParaRPr lang="ro-RO" sz="1600" dirty="0"/>
          </a:p>
        </p:txBody>
      </p:sp>
    </p:spTree>
    <p:extLst>
      <p:ext uri="{BB962C8B-B14F-4D97-AF65-F5344CB8AC3E}">
        <p14:creationId xmlns:p14="http://schemas.microsoft.com/office/powerpoint/2010/main" xmlns="" val="328812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EE913F58-903E-4DDD-8DED-DA7A44C9B2C6}"/>
              </a:ext>
            </a:extLst>
          </p:cNvPr>
          <p:cNvSpPr/>
          <p:nvPr/>
        </p:nvSpPr>
        <p:spPr>
          <a:xfrm>
            <a:off x="845990" y="1400112"/>
            <a:ext cx="96245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excepție</a:t>
            </a:r>
            <a:r>
              <a:rPr lang="en-US" dirty="0"/>
              <a:t>, </a:t>
            </a:r>
            <a:r>
              <a:rPr lang="en-US" dirty="0" err="1"/>
              <a:t>candidații</a:t>
            </a:r>
            <a:r>
              <a:rPr lang="en-US" dirty="0"/>
              <a:t> care au </a:t>
            </a:r>
            <a:r>
              <a:rPr lang="en-US" dirty="0" err="1"/>
              <a:t>promovat</a:t>
            </a:r>
            <a:r>
              <a:rPr lang="en-US" dirty="0"/>
              <a:t> </a:t>
            </a:r>
            <a:r>
              <a:rPr lang="en-US" dirty="0" err="1"/>
              <a:t>examenul</a:t>
            </a:r>
            <a:r>
              <a:rPr lang="en-US" dirty="0"/>
              <a:t> de </a:t>
            </a:r>
            <a:r>
              <a:rPr lang="en-US" dirty="0" err="1"/>
              <a:t>licență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UPB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sesiunile</a:t>
            </a:r>
            <a:r>
              <a:rPr lang="en-US" dirty="0"/>
              <a:t> </a:t>
            </a:r>
            <a:r>
              <a:rPr lang="en-US" dirty="0" err="1"/>
              <a:t>corespunzătoare</a:t>
            </a:r>
            <a:r>
              <a:rPr lang="en-US" dirty="0"/>
              <a:t> </a:t>
            </a:r>
            <a:r>
              <a:rPr lang="en-US" dirty="0" err="1"/>
              <a:t>anului</a:t>
            </a:r>
            <a:r>
              <a:rPr lang="en-US" dirty="0"/>
              <a:t> </a:t>
            </a:r>
            <a:r>
              <a:rPr lang="en-US" dirty="0" err="1"/>
              <a:t>universitar</a:t>
            </a:r>
            <a:r>
              <a:rPr lang="en-US" dirty="0"/>
              <a:t> 2019-2020 </a:t>
            </a:r>
            <a:r>
              <a:rPr lang="en-US" b="1" dirty="0" smtClean="0"/>
              <a:t>NU</a:t>
            </a:r>
            <a:r>
              <a:rPr lang="en-US" dirty="0" smtClean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depună</a:t>
            </a:r>
            <a:r>
              <a:rPr lang="en-US" dirty="0"/>
              <a:t> </a:t>
            </a:r>
            <a:r>
              <a:rPr lang="en-US" dirty="0" err="1"/>
              <a:t>documentele</a:t>
            </a:r>
            <a:r>
              <a:rPr lang="en-US" dirty="0"/>
              <a:t> </a:t>
            </a:r>
            <a:r>
              <a:rPr lang="en-US" dirty="0" err="1"/>
              <a:t>specificate</a:t>
            </a:r>
            <a:r>
              <a:rPr lang="en-US" dirty="0"/>
              <a:t> la </a:t>
            </a:r>
            <a:r>
              <a:rPr lang="en-US" dirty="0" err="1"/>
              <a:t>punctele</a:t>
            </a:r>
            <a:r>
              <a:rPr lang="en-US" dirty="0"/>
              <a:t> </a:t>
            </a:r>
            <a:r>
              <a:rPr lang="en-US" b="1" dirty="0"/>
              <a:t>(c)-(g)</a:t>
            </a:r>
            <a:r>
              <a:rPr lang="en-US" dirty="0"/>
              <a:t>. </a:t>
            </a:r>
            <a:endParaRPr lang="ro-RO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5734749-17ED-4FF5-8591-08C249E2835F}"/>
              </a:ext>
            </a:extLst>
          </p:cNvPr>
          <p:cNvSpPr txBox="1"/>
          <p:nvPr/>
        </p:nvSpPr>
        <p:spPr>
          <a:xfrm>
            <a:off x="887535" y="851668"/>
            <a:ext cx="9615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ANUNT PENTRU </a:t>
            </a:r>
            <a:r>
              <a:rPr lang="ro-RO" b="1" dirty="0" smtClean="0"/>
              <a:t>CANDIDAŢI</a:t>
            </a:r>
            <a:r>
              <a:rPr lang="en-US" b="1" dirty="0" smtClean="0"/>
              <a:t>I</a:t>
            </a:r>
            <a:r>
              <a:rPr lang="ro-RO" b="1" dirty="0" smtClean="0"/>
              <a:t> </a:t>
            </a:r>
            <a:r>
              <a:rPr lang="ro-RO" b="1" dirty="0"/>
              <a:t>CARE AU PROMOVAT EXAMENUL DE LICENŢĂ UPB ÎN ANUL 2019-2020</a:t>
            </a:r>
          </a:p>
        </p:txBody>
      </p:sp>
    </p:spTree>
    <p:extLst>
      <p:ext uri="{BB962C8B-B14F-4D97-AF65-F5344CB8AC3E}">
        <p14:creationId xmlns:p14="http://schemas.microsoft.com/office/powerpoint/2010/main" xmlns="" val="2597091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582</Words>
  <Application>Microsoft Office PowerPoint</Application>
  <PresentationFormat>Custom</PresentationFormat>
  <Paragraphs>43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ADMITERE MASTERAT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 Petrescu (23464)</dc:creator>
  <cp:lastModifiedBy>vladimir.balan</cp:lastModifiedBy>
  <cp:revision>8</cp:revision>
  <dcterms:created xsi:type="dcterms:W3CDTF">2020-06-16T15:41:10Z</dcterms:created>
  <dcterms:modified xsi:type="dcterms:W3CDTF">2020-06-29T11:20:52Z</dcterms:modified>
</cp:coreProperties>
</file>