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3" r:id="rId4"/>
    <p:sldId id="269" r:id="rId5"/>
    <p:sldId id="264" r:id="rId6"/>
    <p:sldId id="265" r:id="rId7"/>
    <p:sldId id="26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admitere.pub.ro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F1947-8DDA-40D8-B503-2F7571C6C8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/>
              <a:t>Sesiunea iI–admitere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951F8A-4BEB-4AC0-86C4-64AD05F59A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/>
              <a:t>Pentru absolvenții care au promovat examenul de bacalureat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336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A2A8C-60F1-4E34-A137-AF0247B86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252168"/>
            <a:ext cx="10396882" cy="584776"/>
          </a:xfrm>
        </p:spPr>
        <p:txBody>
          <a:bodyPr>
            <a:normAutofit/>
          </a:bodyPr>
          <a:lstStyle/>
          <a:p>
            <a:pPr algn="ctr"/>
            <a:r>
              <a:rPr lang="ro-RO" sz="2400" i="1" cap="none" dirty="0">
                <a:solidFill>
                  <a:srgbClr val="0070C0"/>
                </a:solidFill>
              </a:rPr>
              <a:t>Sesiunea 2 admitere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7B05A-EFB6-4B53-A1BC-19D4EFCC9B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9350" y="1635014"/>
            <a:ext cx="10394707" cy="3927586"/>
          </a:xfrm>
        </p:spPr>
        <p:txBody>
          <a:bodyPr>
            <a:normAutofit fontScale="77500" lnSpcReduction="20000"/>
          </a:bodyPr>
          <a:lstStyle/>
          <a:p>
            <a:r>
              <a:rPr lang="ro-RO" b="1" cap="none" dirty="0">
                <a:latin typeface="Arial" panose="020B0604020202020204" pitchFamily="34" charset="0"/>
                <a:cs typeface="Arial" panose="020B0604020202020204" pitchFamily="34" charset="0"/>
              </a:rPr>
              <a:t>Inscrierea candidaților:</a:t>
            </a:r>
          </a:p>
          <a:p>
            <a:pPr lvl="1"/>
            <a:r>
              <a:rPr lang="ro-RO" b="1" cap="none" dirty="0">
                <a:latin typeface="Arial" panose="020B0604020202020204" pitchFamily="34" charset="0"/>
                <a:cs typeface="Arial" panose="020B0604020202020204" pitchFamily="34" charset="0"/>
              </a:rPr>
              <a:t>5 iulie – 19 iulie 2020</a:t>
            </a:r>
          </a:p>
          <a:p>
            <a:r>
              <a:rPr lang="ro-RO" b="1" cap="none" dirty="0">
                <a:latin typeface="Arial" panose="020B0604020202020204" pitchFamily="34" charset="0"/>
                <a:cs typeface="Arial" panose="020B0604020202020204" pitchFamily="34" charset="0"/>
              </a:rPr>
              <a:t>Afișarea rezultatelor preliminare</a:t>
            </a:r>
          </a:p>
          <a:p>
            <a:pPr lvl="1"/>
            <a:r>
              <a:rPr lang="ro-RO" b="1" cap="none" dirty="0">
                <a:latin typeface="Arial" panose="020B0604020202020204" pitchFamily="34" charset="0"/>
                <a:cs typeface="Arial" panose="020B0604020202020204" pitchFamily="34" charset="0"/>
              </a:rPr>
              <a:t>21 iulie 2020</a:t>
            </a:r>
          </a:p>
          <a:p>
            <a:r>
              <a:rPr lang="ro-RO" b="1" cap="none" dirty="0">
                <a:latin typeface="Arial" panose="020B0604020202020204" pitchFamily="34" charset="0"/>
                <a:cs typeface="Arial" panose="020B0604020202020204" pitchFamily="34" charset="0"/>
              </a:rPr>
              <a:t>Depunerea contestațiilor </a:t>
            </a:r>
          </a:p>
          <a:p>
            <a:pPr lvl="1"/>
            <a:r>
              <a:rPr lang="ro-RO" b="1" cap="none" dirty="0">
                <a:latin typeface="Arial" panose="020B0604020202020204" pitchFamily="34" charset="0"/>
                <a:cs typeface="Arial" panose="020B0604020202020204" pitchFamily="34" charset="0"/>
              </a:rPr>
              <a:t>22 iulie 2020</a:t>
            </a:r>
          </a:p>
          <a:p>
            <a:r>
              <a:rPr lang="ro-RO" b="1" cap="none" dirty="0">
                <a:latin typeface="Arial" panose="020B0604020202020204" pitchFamily="34" charset="0"/>
                <a:cs typeface="Arial" panose="020B0604020202020204" pitchFamily="34" charset="0"/>
              </a:rPr>
              <a:t>Afișarea rezultatelor finale</a:t>
            </a:r>
          </a:p>
          <a:p>
            <a:pPr lvl="1"/>
            <a:r>
              <a:rPr lang="ro-RO" b="1" cap="none" dirty="0">
                <a:latin typeface="Arial" panose="020B0604020202020204" pitchFamily="34" charset="0"/>
                <a:cs typeface="Arial" panose="020B0604020202020204" pitchFamily="34" charset="0"/>
              </a:rPr>
              <a:t>23 iulie 2020</a:t>
            </a:r>
            <a:endParaRPr lang="ro-RO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b="1" cap="none" dirty="0">
                <a:latin typeface="Arial" panose="020B0604020202020204" pitchFamily="34" charset="0"/>
                <a:cs typeface="Arial" panose="020B0604020202020204" pitchFamily="34" charset="0"/>
              </a:rPr>
              <a:t>Inmatricularea studeților </a:t>
            </a:r>
          </a:p>
          <a:p>
            <a:pPr lvl="1"/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24 iulie - 28 iulie 2020 la SECRETARIATUL FACULTĂȚII DE ȘTIINȚE APLICATE CORP BN CAMERA </a:t>
            </a:r>
            <a:r>
              <a:rPr lang="ro-RO" b="1" cap="none" dirty="0">
                <a:latin typeface="Arial" panose="020B0604020202020204" pitchFamily="34" charset="0"/>
                <a:cs typeface="Arial" panose="020B0604020202020204" pitchFamily="34" charset="0"/>
              </a:rPr>
              <a:t>BN 105 -108</a:t>
            </a:r>
          </a:p>
          <a:p>
            <a:r>
              <a:rPr lang="ro-RO" b="1" cap="none" dirty="0">
                <a:latin typeface="Arial" panose="020B0604020202020204" pitchFamily="34" charset="0"/>
                <a:cs typeface="Arial" panose="020B0604020202020204" pitchFamily="34" charset="0"/>
              </a:rPr>
              <a:t>Rezultate finale admiși și înmatriculați</a:t>
            </a:r>
          </a:p>
          <a:p>
            <a:pPr lvl="1"/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29 iulie</a:t>
            </a:r>
          </a:p>
          <a:p>
            <a:pPr lvl="1"/>
            <a:endParaRPr lang="ro-RO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0A49C0-6F14-418B-BF49-234E8C1B30BD}"/>
              </a:ext>
            </a:extLst>
          </p:cNvPr>
          <p:cNvSpPr txBox="1"/>
          <p:nvPr/>
        </p:nvSpPr>
        <p:spPr>
          <a:xfrm>
            <a:off x="683625" y="908330"/>
            <a:ext cx="3432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800" dirty="0">
                <a:solidFill>
                  <a:srgbClr val="0070C0"/>
                </a:solidFill>
              </a:rPr>
              <a:t>Desfășurarea sesiunii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110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DFF4114-8D0A-4599-9056-FCD9B31ED6FB}"/>
              </a:ext>
            </a:extLst>
          </p:cNvPr>
          <p:cNvSpPr txBox="1"/>
          <p:nvPr/>
        </p:nvSpPr>
        <p:spPr>
          <a:xfrm>
            <a:off x="65988" y="873735"/>
            <a:ext cx="116515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1. Condiții de admitere:</a:t>
            </a:r>
          </a:p>
          <a:p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Admiterea candidaților se face in limita locurilor disponibile (80 –numărul locurilor ocupate de olimipici) în ordinea descrescătoare a mediilor generale obținute în urma celor trei probe de concurs: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089316-3D89-4DF1-B0F4-DAB5BF1B7ED4}"/>
              </a:ext>
            </a:extLst>
          </p:cNvPr>
          <p:cNvSpPr txBox="1"/>
          <p:nvPr/>
        </p:nvSpPr>
        <p:spPr>
          <a:xfrm>
            <a:off x="683625" y="2422012"/>
            <a:ext cx="10153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Proba 1: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nota obținută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disciplina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Matematică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în cadrul examenului de Bacalaureat (40%)</a:t>
            </a:r>
          </a:p>
          <a:p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Proba 2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: nota obținută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 una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dintre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disciplinele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Fizică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Informatică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în cadrul examenului de Bacalaureat (40%)</a:t>
            </a:r>
          </a:p>
          <a:p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Proba 3: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media generală obținută de candidat la examenul de Bacalaureat (20%)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C845DC-894B-43DD-A801-F2D554B42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252168"/>
            <a:ext cx="10396882" cy="584776"/>
          </a:xfrm>
        </p:spPr>
        <p:txBody>
          <a:bodyPr>
            <a:normAutofit/>
          </a:bodyPr>
          <a:lstStyle/>
          <a:p>
            <a:pPr algn="ctr"/>
            <a:r>
              <a:rPr lang="ro-RO" sz="2400" i="1" cap="none" dirty="0">
                <a:solidFill>
                  <a:srgbClr val="0070C0"/>
                </a:solidFill>
              </a:rPr>
              <a:t>Sesiunea 2 admitere</a:t>
            </a:r>
            <a:endParaRPr lang="en-US" sz="2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99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D85BEF-12F4-4063-8435-61F6AA953459}"/>
                  </a:ext>
                </a:extLst>
              </p:cNvPr>
              <p:cNvSpPr txBox="1"/>
              <p:nvPr/>
            </p:nvSpPr>
            <p:spPr>
              <a:xfrm>
                <a:off x="353369" y="1163499"/>
                <a:ext cx="1843966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𝑀𝐶</m:t>
                      </m:r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𝑁𝐶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𝑁𝐶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o-RO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D85BEF-12F4-4063-8435-61F6AA953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69" y="1163499"/>
                <a:ext cx="1843966" cy="5186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7DE206-68E7-485B-BC9E-B01466898D3E}"/>
                  </a:ext>
                </a:extLst>
              </p:cNvPr>
              <p:cNvSpPr txBox="1"/>
              <p:nvPr/>
            </p:nvSpPr>
            <p:spPr>
              <a:xfrm>
                <a:off x="242741" y="1824177"/>
                <a:ext cx="2233304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𝑀𝐺</m:t>
                      </m:r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4∗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𝑀𝐶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𝑁𝐵𝑎𝑐</m:t>
                          </m:r>
                        </m:num>
                        <m:den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o-RO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7DE206-68E7-485B-BC9E-B01466898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41" y="1824177"/>
                <a:ext cx="2233304" cy="5204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137404C2-B99F-4BD5-A8E6-F63414E87AA5}"/>
              </a:ext>
            </a:extLst>
          </p:cNvPr>
          <p:cNvSpPr/>
          <p:nvPr/>
        </p:nvSpPr>
        <p:spPr>
          <a:xfrm>
            <a:off x="0" y="2408543"/>
            <a:ext cx="116515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i="1" dirty="0">
                <a:latin typeface="Arial" panose="020B0604020202020204" pitchFamily="34" charset="0"/>
                <a:cs typeface="Arial" panose="020B0604020202020204" pitchFamily="34" charset="0"/>
              </a:rPr>
              <a:t>NC1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este nota obținută la disciplina 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Matematică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în cadrul examenului de bacalaureat, </a:t>
            </a:r>
            <a:r>
              <a:rPr lang="ro-RO" i="1" dirty="0">
                <a:latin typeface="Arial" panose="020B0604020202020204" pitchFamily="34" charset="0"/>
                <a:cs typeface="Arial" panose="020B0604020202020204" pitchFamily="34" charset="0"/>
              </a:rPr>
              <a:t>NC2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este nota obținută la una dintre disciplinele: 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Fizică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sau  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Informatică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în cadrul examenului de bacalaureat, </a:t>
            </a:r>
            <a:r>
              <a:rPr lang="ro-RO" i="1" dirty="0" err="1">
                <a:latin typeface="Arial" panose="020B0604020202020204" pitchFamily="34" charset="0"/>
                <a:cs typeface="Arial" panose="020B0604020202020204" pitchFamily="34" charset="0"/>
              </a:rPr>
              <a:t>NBac</a:t>
            </a:r>
            <a:r>
              <a:rPr lang="ro-RO" i="1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este media generală obținută de candidat la examenul de bacalaureat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A2631C-AC13-4BB8-8056-031F91C37BB2}"/>
              </a:ext>
            </a:extLst>
          </p:cNvPr>
          <p:cNvSpPr/>
          <p:nvPr/>
        </p:nvSpPr>
        <p:spPr>
          <a:xfrm>
            <a:off x="242741" y="3526128"/>
            <a:ext cx="11213320" cy="1809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Exemplu: 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Un candidat a promovat examenul de Bacalaureat cu media 9.60, la disciplina Matematică a obținut nota 9.50 iar la disiplina Fizică a obținut nota 9.30.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Media sa se calculeaza astfel: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MC = (9.50+9.30)/2 = 9.40             MG = (4*9.40+9.60)/5 = 9.44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CAE3E91-ACE9-4022-A225-7A566A4E7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252168"/>
            <a:ext cx="10396882" cy="584776"/>
          </a:xfrm>
        </p:spPr>
        <p:txBody>
          <a:bodyPr>
            <a:normAutofit/>
          </a:bodyPr>
          <a:lstStyle/>
          <a:p>
            <a:pPr algn="ctr"/>
            <a:r>
              <a:rPr lang="ro-RO" sz="2400" cap="none" dirty="0">
                <a:solidFill>
                  <a:srgbClr val="0070C0"/>
                </a:solidFill>
              </a:rPr>
              <a:t>Calulul mediei pentru </a:t>
            </a:r>
            <a:r>
              <a:rPr lang="ro-RO" sz="2400" i="1" cap="none" dirty="0">
                <a:solidFill>
                  <a:srgbClr val="0070C0"/>
                </a:solidFill>
              </a:rPr>
              <a:t>Sesiunea 2 admitere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516431A-865A-4D4B-843F-DB9ADCA622AF}"/>
              </a:ext>
            </a:extLst>
          </p:cNvPr>
          <p:cNvSpPr/>
          <p:nvPr/>
        </p:nvSpPr>
        <p:spPr>
          <a:xfrm>
            <a:off x="3289955" y="4903472"/>
            <a:ext cx="471340" cy="1131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28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AB261-E8C7-4878-954B-030EE2A228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3571" y="1222841"/>
            <a:ext cx="10394707" cy="3562536"/>
          </a:xfrm>
        </p:spPr>
        <p:txBody>
          <a:bodyPr>
            <a:noAutofit/>
          </a:bodyPr>
          <a:lstStyle/>
          <a:p>
            <a:pPr marL="342900" indent="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Certificat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naştere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copie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scanată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fotografie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format *.Jpg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*.Pdf); </a:t>
            </a:r>
            <a:endParaRPr lang="ro-RO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Carte de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identitate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paşaport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copie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scanată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fotografie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format *.Jpg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*.Pdf);</a:t>
            </a:r>
            <a:endParaRPr lang="ro-RO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Fotografie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tip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paşaport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/CI (format *.Jpg); </a:t>
            </a:r>
            <a:endParaRPr lang="ro-RO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Diloma de </a:t>
            </a: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BAC </a:t>
            </a:r>
            <a:r>
              <a:rPr lang="en-US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  diploma  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echivalentă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  cu  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aceasta</a:t>
            </a:r>
            <a:r>
              <a:rPr lang="en-US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)   </a:t>
            </a:r>
            <a:r>
              <a:rPr lang="en-US" sz="18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însoțită</a:t>
            </a:r>
            <a:r>
              <a:rPr lang="en-US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   de   </a:t>
            </a:r>
            <a:r>
              <a:rPr lang="en-US" sz="18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foaia</a:t>
            </a:r>
            <a:r>
              <a:rPr lang="en-US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matricolă</a:t>
            </a:r>
            <a:r>
              <a:rPr lang="en-US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copie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scanată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fotografie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 format *.Jpg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*.Pdf) </a:t>
            </a:r>
            <a:endParaRPr lang="ro-RO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Dovada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achitării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taxei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înscriere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dovada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scutirii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plata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taxei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o-RO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Cerere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înscriere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semnată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(de pe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platforma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on-line format *.Pdf); </a:t>
            </a:r>
            <a:endParaRPr lang="ro-RO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Declaraţie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pe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proprie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răspundere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semnată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privind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veridicitatea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documentelor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(format *.Pdf); </a:t>
            </a:r>
            <a:endParaRPr lang="ro-RO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Adeverinţă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medicală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scanată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format *.Pdf). </a:t>
            </a:r>
            <a:r>
              <a:rPr lang="ro-RO" sz="1600" i="1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sz="16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0">
              <a:spcBef>
                <a:spcPts val="0"/>
              </a:spcBef>
              <a:buSzPct val="100000"/>
              <a:buFont typeface="+mj-lt"/>
              <a:buAutoNum type="arabicPeriod"/>
            </a:pPr>
            <a:endParaRPr lang="en-US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76B355-E73C-40B4-B7CA-139CF70FBB8A}"/>
              </a:ext>
            </a:extLst>
          </p:cNvPr>
          <p:cNvSpPr txBox="1"/>
          <p:nvPr/>
        </p:nvSpPr>
        <p:spPr>
          <a:xfrm>
            <a:off x="149076" y="800919"/>
            <a:ext cx="11651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2. Documente necesare la înscriere: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2C7FF55-507D-4D28-A72B-C1A8FA8D02FA}"/>
              </a:ext>
            </a:extLst>
          </p:cNvPr>
          <p:cNvSpPr/>
          <p:nvPr/>
        </p:nvSpPr>
        <p:spPr>
          <a:xfrm>
            <a:off x="1055802" y="4628562"/>
            <a:ext cx="9813303" cy="15913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Notă </a:t>
            </a:r>
          </a:p>
          <a:p>
            <a:pPr marL="342900" indent="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candidații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care au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promovat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examenul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bacalaureat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2020,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dacă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liceul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nu a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eliberat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diploma la data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înscrierii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locul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diplomei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bacalaureat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admite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adeverința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eliberată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liceu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care se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menționează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atât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media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generală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cât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notele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obținute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probele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susținute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Foaia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matricolă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acest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caz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necesa</a:t>
            </a:r>
            <a:r>
              <a:rPr lang="ro-RO" i="1" dirty="0">
                <a:latin typeface="Arial" panose="020B0604020202020204" pitchFamily="34" charset="0"/>
                <a:cs typeface="Arial" panose="020B0604020202020204" pitchFamily="34" charset="0"/>
              </a:rPr>
              <a:t>ră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311305F-BCB3-4A02-91CA-0191E1103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65" y="120193"/>
            <a:ext cx="10396882" cy="584776"/>
          </a:xfrm>
        </p:spPr>
        <p:txBody>
          <a:bodyPr>
            <a:normAutofit/>
          </a:bodyPr>
          <a:lstStyle/>
          <a:p>
            <a:pPr algn="ctr"/>
            <a:r>
              <a:rPr lang="ro-RO" sz="2400" i="1" cap="none" dirty="0">
                <a:solidFill>
                  <a:srgbClr val="0070C0"/>
                </a:solidFill>
              </a:rPr>
              <a:t>Sesiunea 2 admitere</a:t>
            </a:r>
            <a:endParaRPr lang="en-US" sz="2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888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73305D-9A4D-4B9D-B877-83214F5CD54A}"/>
              </a:ext>
            </a:extLst>
          </p:cNvPr>
          <p:cNvSpPr/>
          <p:nvPr/>
        </p:nvSpPr>
        <p:spPr>
          <a:xfrm>
            <a:off x="153627" y="1397683"/>
            <a:ext cx="11497903" cy="4208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1. Documentele se </a:t>
            </a:r>
            <a:r>
              <a:rPr lang="ro-RO" sz="1600" dirty="0" err="1">
                <a:latin typeface="Arial" panose="020B0604020202020204" pitchFamily="34" charset="0"/>
                <a:cs typeface="Arial" panose="020B0604020202020204" pitchFamily="34" charset="0"/>
              </a:rPr>
              <a:t>incarcă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 pe platforma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https://admitere.pub.ro</a:t>
            </a:r>
            <a:endParaRPr lang="ro-R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 indent="-233363"/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2. La </a:t>
            </a:r>
            <a:r>
              <a:rPr lang="ro-RO" sz="1600" dirty="0" err="1">
                <a:latin typeface="Arial" panose="020B0604020202020204" pitchFamily="34" charset="0"/>
                <a:cs typeface="Arial" panose="020B0604020202020204" pitchFamily="34" charset="0"/>
              </a:rPr>
              <a:t>inmatriculare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 se predau documentele de studii originale.</a:t>
            </a:r>
          </a:p>
          <a:p>
            <a:pPr marL="233363" indent="-233363"/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3. Neconcordantele intre copiile furnizate și documentele originale determină eliminarea din concurs a candidatului </a:t>
            </a:r>
          </a:p>
          <a:p>
            <a:pPr marL="233363" indent="-233363"/>
            <a:r>
              <a:rPr lang="ro-RO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T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ro-RO" sz="1600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ro-RO" sz="1600" i="1" spc="8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</a:t>
            </a:r>
            <a:r>
              <a:rPr lang="ro-RO" sz="1600" i="1" spc="8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înscriere</a:t>
            </a:r>
            <a:r>
              <a:rPr lang="ro-RO" sz="1600" i="1" spc="9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</a:t>
            </a:r>
            <a:r>
              <a:rPr lang="ro-RO" sz="1600" i="1" spc="9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25</a:t>
            </a:r>
            <a:r>
              <a:rPr lang="ro-RO" sz="1600" i="1" spc="8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lei</a:t>
            </a:r>
            <a:r>
              <a:rPr lang="ro-RO" sz="1600" i="1" spc="9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și</a:t>
            </a:r>
            <a:r>
              <a:rPr lang="ro-RO" sz="1600" i="1" spc="9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</a:t>
            </a:r>
            <a:r>
              <a:rPr lang="ro-RO" sz="1600" i="1" spc="8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poate</a:t>
            </a:r>
            <a:r>
              <a:rPr lang="ro-RO" sz="1600" i="1" spc="9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ro-RO" sz="1600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</a:t>
            </a:r>
            <a:r>
              <a:rPr lang="ro-RO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ro-RO" sz="1600" i="1" spc="10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ro-RO" sz="1600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ând</a:t>
            </a:r>
            <a:r>
              <a:rPr lang="ro-RO" sz="1600" i="1" spc="8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ro-RO" sz="1600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nț</a:t>
            </a:r>
            <a:r>
              <a:rPr lang="ro-RO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onate</a:t>
            </a:r>
            <a:r>
              <a:rPr lang="ro-RO" sz="1600" i="1" spc="8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ro-RO" sz="1600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</a:t>
            </a:r>
            <a:r>
              <a:rPr lang="ro-RO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ro-RO" sz="1600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aț</a:t>
            </a:r>
            <a:r>
              <a:rPr lang="ro-RO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ro-RO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plă</a:t>
            </a:r>
            <a:r>
              <a:rPr lang="ro-RO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ț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ro-RO" sz="1600" i="1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ro-RO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ro-RO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o-RO" sz="1600" b="1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</a:t>
            </a:r>
            <a:r>
              <a:rPr lang="ro-RO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mele și</a:t>
            </a:r>
            <a:r>
              <a:rPr lang="ro-RO" sz="1600" b="1" i="1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</a:t>
            </a:r>
            <a:r>
              <a:rPr lang="ro-RO" sz="1600" b="1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ro-RO" sz="1600" b="1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</a:t>
            </a:r>
            <a:r>
              <a:rPr lang="ro-RO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mele</a:t>
            </a:r>
            <a:r>
              <a:rPr lang="ro-RO" sz="1600" b="1" i="1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b="1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ro-RO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omp</a:t>
            </a:r>
            <a:r>
              <a:rPr lang="ro-RO" sz="1600" b="1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ro-RO" sz="1600" b="1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ro-RO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ro-RO" sz="1600" b="1" i="1" spc="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</a:t>
            </a:r>
            <a:r>
              <a:rPr lang="ro-RO" sz="1600" b="1" i="1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b="1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ro-RO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ro-RO" sz="1600" b="1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ro-RO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dida</a:t>
            </a:r>
            <a:r>
              <a:rPr lang="ro-RO" sz="1600" b="1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</a:t>
            </a:r>
            <a:r>
              <a:rPr lang="ro-RO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ro-RO" sz="1600" b="1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ro-RO" sz="1600" b="1" i="1" spc="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ro-RO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o-RO" sz="1600" b="1" i="1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</a:t>
            </a:r>
            <a:r>
              <a:rPr lang="ro-RO" sz="1600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</a:t>
            </a:r>
            <a:r>
              <a:rPr lang="ro-RO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și</a:t>
            </a:r>
            <a:r>
              <a:rPr lang="ro-RO" sz="1600" i="1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</a:t>
            </a:r>
            <a:r>
              <a:rPr lang="ro-RO" sz="1600" b="1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ro-RO" sz="1600" b="1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ro-RO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ro-RO" sz="1600" b="1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ro-RO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atea</a:t>
            </a:r>
            <a:r>
              <a:rPr lang="ro-RO" sz="1600" b="1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bază 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care</a:t>
            </a:r>
            <a:r>
              <a:rPr lang="ro-RO" sz="1600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ro-RO" sz="1600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 </a:t>
            </a:r>
            <a:r>
              <a:rPr lang="ro-RO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ro-RO" sz="1600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</a:t>
            </a:r>
            <a:r>
              <a:rPr lang="ro-RO" sz="1600" i="1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ro-RO" sz="1600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rie p</a:t>
            </a:r>
            <a:r>
              <a:rPr lang="ro-RO" sz="1600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ntru con</a:t>
            </a:r>
            <a:r>
              <a:rPr lang="ro-RO" sz="1600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ursul</a:t>
            </a:r>
            <a:r>
              <a:rPr lang="ro-RO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</a:t>
            </a:r>
            <a:r>
              <a:rPr lang="ro-RO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admiter</a:t>
            </a:r>
            <a:r>
              <a:rPr lang="ro-RO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astfe</a:t>
            </a:r>
            <a:r>
              <a:rPr lang="ro-RO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o-RO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77265" marR="1177290" indent="-181610">
              <a:lnSpc>
                <a:spcPct val="115000"/>
              </a:lnSpc>
              <a:spcBef>
                <a:spcPts val="85"/>
              </a:spcBef>
              <a:spcAft>
                <a:spcPts val="0"/>
              </a:spcAft>
              <a:tabLst>
                <a:tab pos="1003300" algn="l"/>
              </a:tabLst>
            </a:pP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 p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orma on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ro-RO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</a:t>
            </a:r>
            <a:r>
              <a:rPr lang="ro-RO" i="1" u="sng" spc="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</a:t>
            </a:r>
            <a:r>
              <a:rPr lang="ro-RO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ps://admi</a:t>
            </a:r>
            <a:r>
              <a:rPr lang="ro-RO" i="1" u="sng" spc="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</a:t>
            </a:r>
            <a:r>
              <a:rPr lang="ro-RO" i="1" u="sng" spc="-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</a:t>
            </a:r>
            <a:r>
              <a:rPr lang="ro-RO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</a:t>
            </a:r>
            <a:r>
              <a:rPr lang="ro-RO" i="1" u="sng" spc="-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</a:t>
            </a:r>
            <a:r>
              <a:rPr lang="ro-RO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.pub.ro</a:t>
            </a:r>
            <a:r>
              <a:rPr lang="ro-RO" i="1" u="sng" spc="1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o-RO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i="1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ro-RO" i="1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ard ban</a:t>
            </a:r>
            <a:r>
              <a:rPr lang="ro-RO" i="1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RO" i="1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o-RO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1050290" indent="-131763">
              <a:spcBef>
                <a:spcPts val="85"/>
              </a:spcBef>
              <a:spcAft>
                <a:spcPts val="600"/>
              </a:spcAft>
              <a:tabLst>
                <a:tab pos="914400" algn="l"/>
              </a:tabLst>
            </a:pP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 ban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 (r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zat</a:t>
            </a:r>
            <a:r>
              <a:rPr lang="ro-RO" i="1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apl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ate de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-ban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 sau la gh</a:t>
            </a:r>
            <a:r>
              <a:rPr lang="ro-RO" i="1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 unei băn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i),  </a:t>
            </a:r>
            <a:r>
              <a:rPr lang="ro-RO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-unul d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conturile</a:t>
            </a:r>
          </a:p>
          <a:p>
            <a:pPr marL="914400" marR="1050290" indent="-131763">
              <a:spcBef>
                <a:spcPts val="85"/>
              </a:spcBef>
              <a:spcAft>
                <a:spcPts val="600"/>
              </a:spcAft>
              <a:tabLst>
                <a:tab pos="914400" algn="l"/>
              </a:tabLst>
            </a:pP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o-RO" i="1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HNICA din Bucur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ști I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ro-RO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RO42RNCB</a:t>
            </a:r>
            <a:r>
              <a:rPr lang="ro-RO" b="1" i="1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0723</a:t>
            </a:r>
            <a:r>
              <a:rPr lang="ro-RO" b="1" i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0005 0625 0270 CUI 4183199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48435">
              <a:lnSpc>
                <a:spcPct val="115000"/>
              </a:lnSpc>
              <a:spcAft>
                <a:spcPts val="0"/>
              </a:spcAft>
            </a:pP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 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Ban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Com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rc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 Ro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ână (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o-RO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300"/>
              </a:lnSpc>
              <a:spcBef>
                <a:spcPts val="80"/>
              </a:spcBef>
              <a:spcAft>
                <a:spcPts val="0"/>
              </a:spcAft>
            </a:pP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48435">
              <a:lnSpc>
                <a:spcPct val="115000"/>
              </a:lnSpc>
              <a:spcAft>
                <a:spcPts val="0"/>
              </a:spcAft>
            </a:pP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o-RO" i="1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HNICA din</a:t>
            </a:r>
            <a:r>
              <a:rPr lang="ro-RO" i="1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ști I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ro-RO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RO97B</a:t>
            </a:r>
            <a:r>
              <a:rPr lang="ro-RO" b="1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o-RO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410S</a:t>
            </a:r>
            <a:r>
              <a:rPr lang="ro-RO" b="1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V980 6875 4100 CUI 4183199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48435">
              <a:lnSpc>
                <a:spcPct val="115000"/>
              </a:lnSpc>
              <a:spcAft>
                <a:spcPts val="0"/>
              </a:spcAft>
            </a:pP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 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Ban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Ro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ro-RO" i="1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 de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550"/>
              </a:lnSpc>
              <a:spcBef>
                <a:spcPts val="30"/>
              </a:spcBef>
              <a:spcAft>
                <a:spcPts val="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885DA7-F564-4B7A-A407-B606AEA99832}"/>
              </a:ext>
            </a:extLst>
          </p:cNvPr>
          <p:cNvSpPr txBox="1"/>
          <p:nvPr/>
        </p:nvSpPr>
        <p:spPr>
          <a:xfrm>
            <a:off x="0" y="919749"/>
            <a:ext cx="11651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3. Observații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1F3E6A2-1AD4-4E03-9BF1-566835E2C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60" y="176754"/>
            <a:ext cx="10396882" cy="584776"/>
          </a:xfrm>
        </p:spPr>
        <p:txBody>
          <a:bodyPr>
            <a:normAutofit/>
          </a:bodyPr>
          <a:lstStyle/>
          <a:p>
            <a:pPr algn="ctr"/>
            <a:r>
              <a:rPr lang="ro-RO" sz="2400" i="1" cap="none" dirty="0">
                <a:solidFill>
                  <a:srgbClr val="0070C0"/>
                </a:solidFill>
              </a:rPr>
              <a:t>Sesiunea 2 admitere</a:t>
            </a:r>
            <a:endParaRPr lang="en-US" sz="2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767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AB261-E8C7-4878-954B-030EE2A228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0600" y="1600200"/>
            <a:ext cx="10394707" cy="3804515"/>
          </a:xfrm>
        </p:spPr>
        <p:txBody>
          <a:bodyPr>
            <a:noAutofit/>
          </a:bodyPr>
          <a:lstStyle/>
          <a:p>
            <a:pPr marL="342900" indent="0">
              <a:spcBef>
                <a:spcPts val="0"/>
              </a:spcBef>
              <a:buSzPct val="100000"/>
              <a:buAutoNum type="arabicPeriod"/>
            </a:pP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Certificat de naștere (în original – copie la dosar); - </a:t>
            </a:r>
          </a:p>
          <a:p>
            <a:pPr marL="342900" indent="0">
              <a:spcBef>
                <a:spcPts val="0"/>
              </a:spcBef>
              <a:buSzPct val="100000"/>
              <a:buAutoNum type="arabicPeriod"/>
            </a:pP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Carte de identitate sau pașaport (în original – copie la dosar); </a:t>
            </a:r>
          </a:p>
          <a:p>
            <a:pPr marL="342900" indent="0">
              <a:spcBef>
                <a:spcPts val="0"/>
              </a:spcBef>
              <a:buSzPct val="100000"/>
              <a:buAutoNum type="arabicPeriod"/>
            </a:pP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3 fotografii color – dimensiune 3x4 cm (rămân la dosar); </a:t>
            </a:r>
          </a:p>
          <a:p>
            <a:pPr marL="342900" indent="0">
              <a:spcBef>
                <a:spcPts val="0"/>
              </a:spcBef>
              <a:buSzPct val="100000"/>
              <a:buFontTx/>
              <a:buAutoNum type="arabicPeriod"/>
            </a:pP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Diploma de BAC însoțită de foia matricolă (în original – rămâne la dosar);</a:t>
            </a:r>
          </a:p>
          <a:p>
            <a:pPr marL="342900" indent="0">
              <a:spcBef>
                <a:spcPts val="0"/>
              </a:spcBef>
              <a:buSzPct val="100000"/>
              <a:buAutoNum type="arabicPeriod"/>
            </a:pP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Documente care să ateste rezultatele obținute la concursurile considerate la înscriere (în original – copie la dosar); </a:t>
            </a:r>
          </a:p>
          <a:p>
            <a:pPr marL="342900" indent="0">
              <a:spcBef>
                <a:spcPts val="0"/>
              </a:spcBef>
              <a:buSzPct val="100000"/>
              <a:buAutoNum type="arabicPeriod"/>
            </a:pP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Dovada achitării taxei de înscriere sau dovada scutirii de plata a taxei (în original – rămâne la dosar); </a:t>
            </a:r>
          </a:p>
          <a:p>
            <a:pPr marL="342900" indent="0">
              <a:spcBef>
                <a:spcPts val="0"/>
              </a:spcBef>
              <a:buSzPct val="100000"/>
              <a:buAutoNum type="arabicPeriod"/>
            </a:pP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Cerere de înscriere semnată (în original – rămâne la dosar); - </a:t>
            </a:r>
          </a:p>
          <a:p>
            <a:pPr marL="342900" indent="0">
              <a:spcBef>
                <a:spcPts val="0"/>
              </a:spcBef>
              <a:buSzPct val="100000"/>
              <a:buAutoNum type="arabicPeriod"/>
            </a:pP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Declarație pe proprie răspundere semnată privind veridicitatea documentelor (în original – rămâne la dosar); </a:t>
            </a:r>
          </a:p>
          <a:p>
            <a:pPr marL="342900" indent="0">
              <a:spcBef>
                <a:spcPts val="0"/>
              </a:spcBef>
              <a:buSzPct val="100000"/>
              <a:buAutoNum type="arabicPeriod"/>
            </a:pP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Adeverință medicală (în original – rămâne la dosar); </a:t>
            </a:r>
          </a:p>
          <a:p>
            <a:pPr marL="342900" indent="0">
              <a:spcBef>
                <a:spcPts val="0"/>
              </a:spcBef>
              <a:buSzPct val="100000"/>
              <a:buAutoNum type="arabicPeriod"/>
            </a:pP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Dovada achitării taxei de înmatriculare (în original – rămâne la dosar).</a:t>
            </a:r>
          </a:p>
          <a:p>
            <a:pPr marL="342900" indent="0">
              <a:spcBef>
                <a:spcPts val="0"/>
              </a:spcBef>
              <a:buSzPct val="100000"/>
              <a:buFont typeface="+mj-lt"/>
              <a:buAutoNum type="arabicPeriod"/>
            </a:pPr>
            <a:endParaRPr lang="en-US" sz="16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76B355-E73C-40B4-B7CA-139CF70FBB8A}"/>
              </a:ext>
            </a:extLst>
          </p:cNvPr>
          <p:cNvSpPr txBox="1"/>
          <p:nvPr/>
        </p:nvSpPr>
        <p:spPr>
          <a:xfrm>
            <a:off x="75512" y="1053175"/>
            <a:ext cx="11651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2. Documente necesare la înmatriculare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80D26F-D19B-44B9-9EFE-08D95B671219}"/>
              </a:ext>
            </a:extLst>
          </p:cNvPr>
          <p:cNvSpPr txBox="1"/>
          <p:nvPr/>
        </p:nvSpPr>
        <p:spPr>
          <a:xfrm>
            <a:off x="935115" y="5809525"/>
            <a:ext cx="9026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>
                <a:solidFill>
                  <a:schemeClr val="bg1"/>
                </a:solidFill>
              </a:rPr>
              <a:t>Taxa de înmatriculare este 50 lei și se poate plăti în aceleași modalități ca și taxa de înscriere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0752710-3844-47DB-BE14-D37A9E47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57" y="265994"/>
            <a:ext cx="10396882" cy="584776"/>
          </a:xfrm>
        </p:spPr>
        <p:txBody>
          <a:bodyPr>
            <a:normAutofit/>
          </a:bodyPr>
          <a:lstStyle/>
          <a:p>
            <a:pPr algn="ctr"/>
            <a:r>
              <a:rPr lang="ro-RO" sz="2400" i="1" cap="none" dirty="0">
                <a:solidFill>
                  <a:srgbClr val="0070C0"/>
                </a:solidFill>
              </a:rPr>
              <a:t>Sesiunea 2 admitere</a:t>
            </a:r>
            <a:endParaRPr lang="en-US" sz="2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782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215</TotalTime>
  <Words>802</Words>
  <Application>Microsoft Office PowerPoint</Application>
  <PresentationFormat>Widescreen</PresentationFormat>
  <Paragraphs>69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Cambria Math</vt:lpstr>
      <vt:lpstr>Impact</vt:lpstr>
      <vt:lpstr>Times New Roman</vt:lpstr>
      <vt:lpstr>Main Event</vt:lpstr>
      <vt:lpstr>Sesiunea iI–admitere</vt:lpstr>
      <vt:lpstr>Sesiunea 2 admitere</vt:lpstr>
      <vt:lpstr>Sesiunea 2 admitere</vt:lpstr>
      <vt:lpstr>Calulul mediei pentru Sesiunea 2 admitere</vt:lpstr>
      <vt:lpstr>Sesiunea 2 admitere</vt:lpstr>
      <vt:lpstr>Sesiunea 2 admitere</vt:lpstr>
      <vt:lpstr>Sesiunea 2 admitere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Sesiunea i –admitere anticipata</dc:title>
  <dc:creator>Cristina Cirtoaje (23906)</dc:creator>
  <cp:lastModifiedBy>Emil Petrescu (23464)</cp:lastModifiedBy>
  <cp:revision>15</cp:revision>
  <dcterms:created xsi:type="dcterms:W3CDTF">2020-06-04T10:55:15Z</dcterms:created>
  <dcterms:modified xsi:type="dcterms:W3CDTF">2020-06-05T08:55:45Z</dcterms:modified>
</cp:coreProperties>
</file>