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58" r:id="rId4"/>
    <p:sldId id="263" r:id="rId5"/>
    <p:sldId id="267" r:id="rId6"/>
    <p:sldId id="269" r:id="rId7"/>
    <p:sldId id="264" r:id="rId8"/>
    <p:sldId id="265" r:id="rId9"/>
    <p:sldId id="268" r:id="rId10"/>
    <p:sldId id="260" r:id="rId11"/>
    <p:sldId id="259" r:id="rId12"/>
    <p:sldId id="261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na Claudia Petrescu-Nita (23600)" initials="ACP(" lastIdx="1" clrIdx="0">
    <p:extLst>
      <p:ext uri="{19B8F6BF-5375-455C-9EA6-DF929625EA0E}">
        <p15:presenceInfo xmlns:p15="http://schemas.microsoft.com/office/powerpoint/2012/main" userId="S::alina.petrescu@upb.ro::d554af64-8dec-49a3-9be8-8a6eb18fdb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EB02E-4F34-421B-A96B-9B6E8F3A93B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76DF4-D1DB-4DB8-ABA0-20992B79D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78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admitere.pub.ro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admitere.pub.ro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F1947-8DDA-40D8-B503-2F7571C6C8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Sesiunea i –admitere anticipată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951F8A-4BEB-4AC0-86C4-64AD05F59A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/>
              <a:t>Pentru absolvenții cu activitate remarcabilă la olimpiade și pentru absolvenții cu rezultate școlare bune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336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2A8C-60F1-4E34-A137-AF0247B86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94" y="53289"/>
            <a:ext cx="10396882" cy="584776"/>
          </a:xfrm>
        </p:spPr>
        <p:txBody>
          <a:bodyPr>
            <a:normAutofit fontScale="90000"/>
          </a:bodyPr>
          <a:lstStyle/>
          <a:p>
            <a:pPr algn="ctr"/>
            <a:r>
              <a:rPr lang="ro-RO" sz="2400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Sesiunea 1  admitere anticipată pentru </a:t>
            </a:r>
            <a:r>
              <a:rPr lang="ro-RO" sz="2400" b="1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absolvenții   cu rezultate remarcabile la olimpiade și concursuri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FF4114-8D0A-4599-9056-FCD9B31ED6FB}"/>
              </a:ext>
            </a:extLst>
          </p:cNvPr>
          <p:cNvSpPr txBox="1"/>
          <p:nvPr/>
        </p:nvSpPr>
        <p:spPr>
          <a:xfrm>
            <a:off x="65988" y="873735"/>
            <a:ext cx="11651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1. Condiții de participare: 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Obținerea de rezultate remarcabile la cel puțin unul din următoarele concursuri: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C63DA77A-FD4C-457D-882C-87F0220199A8}"/>
              </a:ext>
            </a:extLst>
          </p:cNvPr>
          <p:cNvGraphicFramePr>
            <a:graphicFrameLocks noGrp="1"/>
          </p:cNvGraphicFramePr>
          <p:nvPr/>
        </p:nvGraphicFramePr>
        <p:xfrm>
          <a:off x="1382595" y="1817291"/>
          <a:ext cx="9258201" cy="4081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5778">
                  <a:extLst>
                    <a:ext uri="{9D8B030D-6E8A-4147-A177-3AD203B41FA5}">
                      <a16:colId xmlns:a16="http://schemas.microsoft.com/office/drawing/2014/main" val="944640692"/>
                    </a:ext>
                  </a:extLst>
                </a:gridCol>
                <a:gridCol w="2100449">
                  <a:extLst>
                    <a:ext uri="{9D8B030D-6E8A-4147-A177-3AD203B41FA5}">
                      <a16:colId xmlns:a16="http://schemas.microsoft.com/office/drawing/2014/main" val="335983020"/>
                    </a:ext>
                  </a:extLst>
                </a:gridCol>
                <a:gridCol w="1811974">
                  <a:extLst>
                    <a:ext uri="{9D8B030D-6E8A-4147-A177-3AD203B41FA5}">
                      <a16:colId xmlns:a16="http://schemas.microsoft.com/office/drawing/2014/main" val="589830471"/>
                    </a:ext>
                  </a:extLst>
                </a:gridCol>
              </a:tblGrid>
              <a:tr h="316075">
                <a:tc>
                  <a:txBody>
                    <a:bodyPr/>
                    <a:lstStyle/>
                    <a:p>
                      <a:r>
                        <a:rPr lang="ro-RO" sz="1600" b="0" dirty="0"/>
                        <a:t>CONCURS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0" dirty="0"/>
                        <a:t>REZULTAT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b="0" dirty="0"/>
                        <a:t>OBSERVAȚII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525428"/>
                  </a:ext>
                </a:extLst>
              </a:tr>
              <a:tr h="2923696">
                <a:tc>
                  <a:txBody>
                    <a:bodyPr/>
                    <a:lstStyle/>
                    <a:p>
                      <a:r>
                        <a:rPr lang="ro-RO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Olimpiade de matematică </a:t>
                      </a:r>
                    </a:p>
                    <a:p>
                      <a:r>
                        <a:rPr lang="ro-RO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Olimpiada de matematică aplicată „Adolf </a:t>
                      </a:r>
                      <a:r>
                        <a:rPr lang="ro-RO" sz="16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Haimovici</a:t>
                      </a:r>
                      <a:r>
                        <a:rPr lang="ro-RO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 </a:t>
                      </a:r>
                    </a:p>
                    <a:p>
                      <a:r>
                        <a:rPr lang="ro-RO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Olimpiade de fizică </a:t>
                      </a:r>
                    </a:p>
                    <a:p>
                      <a:r>
                        <a:rPr lang="ro-RO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Olimpiade de informatică </a:t>
                      </a:r>
                    </a:p>
                    <a:p>
                      <a:r>
                        <a:rPr lang="ro-RO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Olimpiade de informatică pe echipe </a:t>
                      </a:r>
                    </a:p>
                    <a:p>
                      <a:r>
                        <a:rPr lang="pt-BR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Olimpiada națională de Tehnologia informației </a:t>
                      </a:r>
                    </a:p>
                    <a:p>
                      <a:r>
                        <a:rPr lang="ro-RO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Olimpiade de informatică aplicată </a:t>
                      </a:r>
                    </a:p>
                    <a:p>
                      <a:r>
                        <a:rPr lang="ro-RO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Olimpiade de tehnologii: Electric, electrotehnic, electromecanic; Electronică, automatizări, telecomunicații </a:t>
                      </a:r>
                    </a:p>
                    <a:p>
                      <a:r>
                        <a:rPr lang="ro-RO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Olimpiada națională „Științele naturii” </a:t>
                      </a:r>
                    </a:p>
                    <a:p>
                      <a:r>
                        <a:rPr lang="ro-RO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Olimpiada națională de creativitate științifică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Premianți, participanți, calificați pentru faza națională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 timpul liceului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18874"/>
                  </a:ext>
                </a:extLst>
              </a:tr>
              <a:tr h="7901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600" b="0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Concursul de matematică „Marcel Roșculeț”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o-R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Premianți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 timpul liceului </a:t>
                      </a:r>
                    </a:p>
                    <a:p>
                      <a:endParaRPr lang="ro-R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078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277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AB261-E8C7-4878-954B-030EE2A228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0600" y="1842179"/>
            <a:ext cx="10394707" cy="3562536"/>
          </a:xfrm>
        </p:spPr>
        <p:txBody>
          <a:bodyPr>
            <a:noAutofit/>
          </a:bodyPr>
          <a:lstStyle/>
          <a:p>
            <a:pPr marL="342900" indent="-342900">
              <a:buSzPct val="100000"/>
              <a:buFont typeface="+mj-lt"/>
              <a:buAutoNum type="arabicPeriod"/>
            </a:pP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Certificat de </a:t>
            </a:r>
            <a:r>
              <a:rPr lang="ro-RO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naştere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(copie scanată/fotografie format *.</a:t>
            </a:r>
            <a:r>
              <a:rPr lang="ro-RO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Jpg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sau*.</a:t>
            </a:r>
            <a:r>
              <a:rPr lang="ro-RO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Carte de identitate sau </a:t>
            </a:r>
            <a:r>
              <a:rPr lang="ro-RO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paşaport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(copie scanată/fotografie format *.</a:t>
            </a:r>
            <a:r>
              <a:rPr lang="ro-RO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Jpg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sau*.</a:t>
            </a:r>
            <a:r>
              <a:rPr lang="ro-RO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Fotografie tip </a:t>
            </a:r>
            <a:r>
              <a:rPr lang="ro-RO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paşaport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/CI (format *.</a:t>
            </a:r>
            <a:r>
              <a:rPr lang="ro-RO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Jpg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Dovada achitării taxei de înscriere sau dovada scutirii de plata taxei; 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Cerere de înscriere semnată (de pe platforma on-line format *.</a:t>
            </a:r>
            <a:r>
              <a:rPr lang="ro-RO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ro-RO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Declaraţie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pe proprie răspundere semnată privind veridicitatea documentelor (format *.</a:t>
            </a:r>
            <a:r>
              <a:rPr lang="ro-RO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ro-RO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Adeverinţă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medicală (scanată, format *.</a:t>
            </a:r>
            <a:r>
              <a:rPr lang="ro-RO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342900" indent="-3429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Documente care să ateste rezultatele </a:t>
            </a:r>
            <a:r>
              <a:rPr lang="ro-RO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obţinute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la concursurile menționate in </a:t>
            </a:r>
            <a:r>
              <a:rPr lang="ro-RO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slide-ul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anterior</a:t>
            </a:r>
          </a:p>
          <a:p>
            <a:endParaRPr lang="en-US" sz="1800" cap="non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76B355-E73C-40B4-B7CA-139CF70FBB8A}"/>
              </a:ext>
            </a:extLst>
          </p:cNvPr>
          <p:cNvSpPr txBox="1"/>
          <p:nvPr/>
        </p:nvSpPr>
        <p:spPr>
          <a:xfrm>
            <a:off x="75512" y="1040067"/>
            <a:ext cx="11651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2. Documente necesare la inscrierea candidatului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CF79F98-DAF6-4981-AB81-5A66E40C4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94" y="53289"/>
            <a:ext cx="10396882" cy="584776"/>
          </a:xfrm>
        </p:spPr>
        <p:txBody>
          <a:bodyPr>
            <a:normAutofit fontScale="90000"/>
          </a:bodyPr>
          <a:lstStyle/>
          <a:p>
            <a:pPr algn="ctr"/>
            <a:r>
              <a:rPr lang="ro-RO" sz="2400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Sesiunea 1  admitere anticipată pentru </a:t>
            </a:r>
            <a:r>
              <a:rPr lang="ro-RO" sz="2400" b="1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absolvenții   cu rezultate remarcabile la olimpiade și concursuri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972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73305D-9A4D-4B9D-B877-83214F5CD54A}"/>
              </a:ext>
            </a:extLst>
          </p:cNvPr>
          <p:cNvSpPr/>
          <p:nvPr/>
        </p:nvSpPr>
        <p:spPr>
          <a:xfrm>
            <a:off x="153627" y="1406561"/>
            <a:ext cx="11497903" cy="3716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1. Documentele se </a:t>
            </a:r>
            <a:r>
              <a:rPr lang="ro-RO" sz="1600" dirty="0" err="1">
                <a:latin typeface="Arial" panose="020B0604020202020204" pitchFamily="34" charset="0"/>
                <a:cs typeface="Arial" panose="020B0604020202020204" pitchFamily="34" charset="0"/>
              </a:rPr>
              <a:t>incarcă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pe platforma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https://admitere.pub.ro</a:t>
            </a:r>
            <a:endParaRPr lang="ro-R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 indent="-233363"/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o-RO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o-RO" sz="1600" i="1" spc="8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</a:t>
            </a:r>
            <a:r>
              <a:rPr lang="ro-RO" sz="1600" i="1" spc="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înscriere</a:t>
            </a:r>
            <a:r>
              <a:rPr lang="ro-RO" sz="1600" i="1" spc="9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</a:t>
            </a:r>
            <a:r>
              <a:rPr lang="ro-RO" sz="1600" i="1" spc="9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25</a:t>
            </a:r>
            <a:r>
              <a:rPr lang="ro-RO" sz="1600" i="1" spc="8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lei</a:t>
            </a:r>
            <a:r>
              <a:rPr lang="ro-RO" sz="1600" i="1" spc="9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și</a:t>
            </a:r>
            <a:r>
              <a:rPr lang="ro-RO" sz="1600" i="1" spc="9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</a:t>
            </a:r>
            <a:r>
              <a:rPr lang="ro-RO" sz="1600" i="1" spc="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poate</a:t>
            </a:r>
            <a:r>
              <a:rPr lang="ro-RO" sz="1600" i="1" spc="9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o-RO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</a:t>
            </a:r>
            <a: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o-RO" sz="1600" i="1" spc="10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o-RO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ând</a:t>
            </a:r>
            <a:r>
              <a:rPr lang="ro-RO" sz="1600" i="1" spc="8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ro-RO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nț</a:t>
            </a:r>
            <a: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onate</a:t>
            </a:r>
            <a:r>
              <a:rPr lang="ro-RO" sz="1600" i="1" spc="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ro-RO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</a:t>
            </a:r>
            <a: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o-RO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aț</a:t>
            </a:r>
            <a: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plă</a:t>
            </a:r>
            <a: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ț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o-RO" sz="1600" i="1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o-RO" sz="1600" b="1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</a:t>
            </a:r>
            <a:r>
              <a:rPr lang="ro-RO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mele și</a:t>
            </a:r>
            <a:r>
              <a:rPr lang="ro-RO" sz="1600" b="1" i="1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</a:t>
            </a:r>
            <a:r>
              <a:rPr lang="ro-RO" sz="1600" b="1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ro-RO" sz="1600" b="1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</a:t>
            </a:r>
            <a:r>
              <a:rPr lang="ro-RO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mele</a:t>
            </a:r>
            <a:r>
              <a:rPr lang="ro-RO" sz="1600" b="1" i="1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b="1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ro-RO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omp</a:t>
            </a:r>
            <a:r>
              <a:rPr lang="ro-RO" sz="1600" b="1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ro-RO" sz="1600" b="1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ro-RO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ro-RO" sz="1600" b="1" i="1" spc="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</a:t>
            </a:r>
            <a:r>
              <a:rPr lang="ro-RO" sz="1600" b="1" i="1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b="1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ro-RO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o-RO" sz="1600" b="1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ro-RO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dida</a:t>
            </a:r>
            <a:r>
              <a:rPr lang="ro-RO" sz="1600" b="1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</a:t>
            </a:r>
            <a:r>
              <a:rPr lang="ro-RO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ro-RO" sz="1600" b="1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ro-RO" sz="1600" b="1" i="1" spc="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o-RO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o-RO" sz="1600" b="1" i="1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</a:t>
            </a:r>
            <a:r>
              <a:rPr lang="ro-RO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</a:t>
            </a:r>
            <a: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și</a:t>
            </a:r>
            <a:r>
              <a:rPr lang="ro-RO" sz="1600" i="1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</a:t>
            </a:r>
            <a:r>
              <a:rPr lang="ro-RO" sz="1600" b="1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ro-RO" sz="1600" b="1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ro-RO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ro-RO" sz="1600" b="1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ro-RO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atea</a:t>
            </a:r>
            <a:r>
              <a:rPr lang="ro-RO" sz="1600" b="1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bază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care</a:t>
            </a:r>
            <a:r>
              <a:rPr lang="ro-RO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o-RO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 </a:t>
            </a:r>
            <a: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ro-RO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</a:t>
            </a:r>
            <a:r>
              <a:rPr lang="ro-RO" sz="1600" i="1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ro-RO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rie p</a:t>
            </a:r>
            <a:r>
              <a:rPr lang="ro-RO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ntru con</a:t>
            </a:r>
            <a:r>
              <a:rPr lang="ro-RO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ursul</a:t>
            </a:r>
            <a: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</a:t>
            </a:r>
            <a: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admiter</a:t>
            </a:r>
            <a: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astfe</a:t>
            </a:r>
            <a: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o-RO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77265" marR="1177290" indent="-181610">
              <a:lnSpc>
                <a:spcPct val="115000"/>
              </a:lnSpc>
              <a:spcBef>
                <a:spcPts val="85"/>
              </a:spcBef>
              <a:spcAft>
                <a:spcPts val="0"/>
              </a:spcAft>
              <a:tabLst>
                <a:tab pos="1003300" algn="l"/>
              </a:tabLst>
            </a:pP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 p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orma on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ro-RO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</a:t>
            </a:r>
            <a:r>
              <a:rPr lang="ro-RO" i="1" u="sng" spc="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</a:t>
            </a:r>
            <a:r>
              <a:rPr lang="ro-RO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ps://admi</a:t>
            </a:r>
            <a:r>
              <a:rPr lang="ro-RO" i="1" u="sng" spc="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</a:t>
            </a:r>
            <a:r>
              <a:rPr lang="ro-RO" i="1" u="sng" spc="-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</a:t>
            </a:r>
            <a:r>
              <a:rPr lang="ro-RO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</a:t>
            </a:r>
            <a:r>
              <a:rPr lang="ro-RO" i="1" u="sng" spc="-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</a:t>
            </a:r>
            <a:r>
              <a:rPr lang="ro-RO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.pub.ro</a:t>
            </a:r>
            <a:r>
              <a:rPr lang="ro-RO" i="1" u="sng" spc="1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o-RO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i="1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ro-RO" i="1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ard ban</a:t>
            </a:r>
            <a:r>
              <a:rPr lang="ro-RO" i="1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i="1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1050290" indent="-131763">
              <a:spcBef>
                <a:spcPts val="85"/>
              </a:spcBef>
              <a:spcAft>
                <a:spcPts val="600"/>
              </a:spcAft>
              <a:tabLst>
                <a:tab pos="914400" algn="l"/>
              </a:tabLst>
            </a:pP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 ban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 (r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zat</a:t>
            </a:r>
            <a:r>
              <a:rPr lang="ro-RO" i="1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apl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 de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-ban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 sau la gh</a:t>
            </a:r>
            <a:r>
              <a:rPr lang="ro-RO" i="1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 unei băn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i),  </a:t>
            </a:r>
            <a:r>
              <a:rPr lang="ro-RO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-unul d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conturile</a:t>
            </a:r>
          </a:p>
          <a:p>
            <a:pPr marL="914400" marR="1050290" indent="-131763">
              <a:spcBef>
                <a:spcPts val="85"/>
              </a:spcBef>
              <a:spcAft>
                <a:spcPts val="600"/>
              </a:spcAft>
              <a:tabLst>
                <a:tab pos="914400" algn="l"/>
              </a:tabLst>
            </a:pP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o-RO" i="1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HNICA din Bucur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ști I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ro-RO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RO42RNCB</a:t>
            </a:r>
            <a:r>
              <a:rPr lang="ro-RO" b="1" i="1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0723</a:t>
            </a:r>
            <a:r>
              <a:rPr lang="ro-RO" b="1" i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0005 0625 0270 CUI 4183199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48435">
              <a:lnSpc>
                <a:spcPct val="115000"/>
              </a:lnSpc>
              <a:spcAft>
                <a:spcPts val="0"/>
              </a:spcAft>
            </a:pP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Ban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Com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 Ro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ână (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o-RO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300"/>
              </a:lnSpc>
              <a:spcBef>
                <a:spcPts val="80"/>
              </a:spcBef>
              <a:spcAft>
                <a:spcPts val="0"/>
              </a:spcAft>
            </a:pP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48435">
              <a:lnSpc>
                <a:spcPct val="115000"/>
              </a:lnSpc>
              <a:spcAft>
                <a:spcPts val="0"/>
              </a:spcAft>
            </a:pP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o-RO" i="1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HNICA din</a:t>
            </a:r>
            <a:r>
              <a:rPr lang="ro-RO" i="1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ști I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ro-RO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RO97B</a:t>
            </a:r>
            <a:r>
              <a:rPr lang="ro-RO" b="1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410S</a:t>
            </a:r>
            <a:r>
              <a:rPr lang="ro-RO" b="1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V980 6875 4100 CUI 4183199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48435">
              <a:lnSpc>
                <a:spcPct val="115000"/>
              </a:lnSpc>
              <a:spcAft>
                <a:spcPts val="0"/>
              </a:spcAft>
            </a:pP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Ban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Ro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ro-RO" i="1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 de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50"/>
              </a:lnSpc>
              <a:spcBef>
                <a:spcPts val="30"/>
              </a:spcBef>
              <a:spcAft>
                <a:spcPts val="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85DA7-F564-4B7A-A407-B606AEA99832}"/>
              </a:ext>
            </a:extLst>
          </p:cNvPr>
          <p:cNvSpPr txBox="1"/>
          <p:nvPr/>
        </p:nvSpPr>
        <p:spPr>
          <a:xfrm>
            <a:off x="0" y="919749"/>
            <a:ext cx="11651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3. Observații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13B657-959B-40BF-998C-051D2AEF9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94" y="53289"/>
            <a:ext cx="10396882" cy="584776"/>
          </a:xfrm>
        </p:spPr>
        <p:txBody>
          <a:bodyPr>
            <a:normAutofit fontScale="90000"/>
          </a:bodyPr>
          <a:lstStyle/>
          <a:p>
            <a:pPr algn="ctr"/>
            <a:r>
              <a:rPr lang="ro-RO" sz="2400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Sesiunea 1  admitere anticipată pentru </a:t>
            </a:r>
            <a:r>
              <a:rPr lang="ro-RO" sz="2400" b="1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absolvenții   cu rezultate remarcabile la olimpiade și concursuri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247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AB261-E8C7-4878-954B-030EE2A228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0600" y="1600200"/>
            <a:ext cx="10394707" cy="3804515"/>
          </a:xfrm>
        </p:spPr>
        <p:txBody>
          <a:bodyPr>
            <a:noAutofit/>
          </a:bodyPr>
          <a:lstStyle/>
          <a:p>
            <a:pPr marL="342900" indent="0">
              <a:spcBef>
                <a:spcPts val="0"/>
              </a:spcBef>
              <a:buSzPct val="100000"/>
              <a:buAutoNum type="arabicPeriod"/>
            </a:pP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Diploma de BAC </a:t>
            </a:r>
            <a:r>
              <a:rPr lang="ro-RO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însoţită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de foia matricolă (în original – rămâne la dosar);</a:t>
            </a:r>
          </a:p>
          <a:p>
            <a:pPr marL="342900" indent="0">
              <a:spcBef>
                <a:spcPts val="0"/>
              </a:spcBef>
              <a:buSzPct val="100000"/>
              <a:buAutoNum type="arabicPeriod"/>
            </a:pP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Certificat de </a:t>
            </a:r>
            <a:r>
              <a:rPr lang="ro-RO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naştere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(în original – copie la dosar); - </a:t>
            </a:r>
          </a:p>
          <a:p>
            <a:pPr marL="342900" indent="0">
              <a:spcBef>
                <a:spcPts val="0"/>
              </a:spcBef>
              <a:buSzPct val="100000"/>
              <a:buAutoNum type="arabicPeriod"/>
            </a:pP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Carte de identitate sau </a:t>
            </a:r>
            <a:r>
              <a:rPr lang="ro-RO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paşaport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(în original – copie la dosar); </a:t>
            </a:r>
          </a:p>
          <a:p>
            <a:pPr marL="342900" indent="0">
              <a:spcBef>
                <a:spcPts val="0"/>
              </a:spcBef>
              <a:buSzPct val="100000"/>
              <a:buAutoNum type="arabicPeriod"/>
            </a:pP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3 fotografii color – dimensiune 3x4 cm (rămân la dosar); </a:t>
            </a:r>
          </a:p>
          <a:p>
            <a:pPr marL="342900" indent="0">
              <a:spcBef>
                <a:spcPts val="0"/>
              </a:spcBef>
              <a:buSzPct val="100000"/>
              <a:buAutoNum type="arabicPeriod"/>
            </a:pP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Documente care să ateste rezultatele </a:t>
            </a:r>
            <a:r>
              <a:rPr lang="ro-RO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obţinute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la concursurile considerate la înscriere (în original – copie la dosar); </a:t>
            </a:r>
          </a:p>
          <a:p>
            <a:pPr marL="342900" indent="0">
              <a:spcBef>
                <a:spcPts val="0"/>
              </a:spcBef>
              <a:buSzPct val="100000"/>
              <a:buAutoNum type="arabicPeriod"/>
            </a:pP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Dovada achitării taxei de înscriere sau dovada scutirii de plata taxei (în original – rămâne la dosar); </a:t>
            </a:r>
          </a:p>
          <a:p>
            <a:pPr marL="342900" indent="0">
              <a:spcBef>
                <a:spcPts val="0"/>
              </a:spcBef>
              <a:buSzPct val="100000"/>
              <a:buAutoNum type="arabicPeriod"/>
            </a:pP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Cerere de înscriere semnată (în original – rămâne la dosar); - </a:t>
            </a:r>
          </a:p>
          <a:p>
            <a:pPr marL="342900" indent="0">
              <a:spcBef>
                <a:spcPts val="0"/>
              </a:spcBef>
              <a:buSzPct val="100000"/>
              <a:buAutoNum type="arabicPeriod"/>
            </a:pPr>
            <a:r>
              <a:rPr lang="ro-RO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Declaraţie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pe proprie răspundere semnată privind veridicitatea documentelor (în original – rămâne la dosar); </a:t>
            </a:r>
          </a:p>
          <a:p>
            <a:pPr marL="342900" indent="0">
              <a:spcBef>
                <a:spcPts val="0"/>
              </a:spcBef>
              <a:buSzPct val="100000"/>
              <a:buAutoNum type="arabicPeriod"/>
            </a:pPr>
            <a:r>
              <a:rPr lang="ro-RO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Adeverinţă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medicală (în original – rămâne la dosar); </a:t>
            </a:r>
          </a:p>
          <a:p>
            <a:pPr marL="342900" indent="0">
              <a:spcBef>
                <a:spcPts val="0"/>
              </a:spcBef>
              <a:buSzPct val="100000"/>
              <a:buAutoNum type="arabicPeriod"/>
            </a:pP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Dovada achitării taxei de înmatriculare (în original – rămâne la dosar).</a:t>
            </a:r>
          </a:p>
          <a:p>
            <a:pPr marL="342900" indent="0">
              <a:spcBef>
                <a:spcPts val="0"/>
              </a:spcBef>
              <a:buSzPct val="100000"/>
              <a:buFont typeface="+mj-lt"/>
              <a:buAutoNum type="arabicPeriod"/>
            </a:pPr>
            <a:endParaRPr lang="en-US" sz="16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76B355-E73C-40B4-B7CA-139CF70FBB8A}"/>
              </a:ext>
            </a:extLst>
          </p:cNvPr>
          <p:cNvSpPr txBox="1"/>
          <p:nvPr/>
        </p:nvSpPr>
        <p:spPr>
          <a:xfrm>
            <a:off x="75512" y="1053175"/>
            <a:ext cx="11651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2. Documente necesare la inmatriculare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CF79F98-DAF6-4981-AB81-5A66E40C4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94" y="53289"/>
            <a:ext cx="10396882" cy="584776"/>
          </a:xfrm>
        </p:spPr>
        <p:txBody>
          <a:bodyPr>
            <a:normAutofit fontScale="90000"/>
          </a:bodyPr>
          <a:lstStyle/>
          <a:p>
            <a:pPr algn="ctr"/>
            <a:r>
              <a:rPr lang="ro-RO" sz="2400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Sesiunea 1  admitere anticipată pentru </a:t>
            </a:r>
            <a:r>
              <a:rPr lang="ro-RO" sz="2400" b="1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absolvenții   cu rezultate remarcabile la olimpiade și concursuri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80D26F-D19B-44B9-9EFE-08D95B671219}"/>
              </a:ext>
            </a:extLst>
          </p:cNvPr>
          <p:cNvSpPr txBox="1"/>
          <p:nvPr/>
        </p:nvSpPr>
        <p:spPr>
          <a:xfrm>
            <a:off x="935115" y="5809525"/>
            <a:ext cx="9026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>
                <a:solidFill>
                  <a:schemeClr val="bg1"/>
                </a:solidFill>
              </a:rPr>
              <a:t>Taxa de înmatriculare este 50 lei și se poate plăti în aceleași modalități ca și taxa de înscriere</a:t>
            </a:r>
          </a:p>
        </p:txBody>
      </p:sp>
    </p:spTree>
    <p:extLst>
      <p:ext uri="{BB962C8B-B14F-4D97-AF65-F5344CB8AC3E}">
        <p14:creationId xmlns:p14="http://schemas.microsoft.com/office/powerpoint/2010/main" val="106399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2A8C-60F1-4E34-A137-AF0247B86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252168"/>
            <a:ext cx="10396882" cy="584776"/>
          </a:xfrm>
        </p:spPr>
        <p:txBody>
          <a:bodyPr>
            <a:normAutofit/>
          </a:bodyPr>
          <a:lstStyle/>
          <a:p>
            <a:pPr algn="ctr"/>
            <a:r>
              <a:rPr lang="ro-RO" sz="2400" i="1" cap="none" dirty="0">
                <a:solidFill>
                  <a:srgbClr val="0070C0"/>
                </a:solidFill>
              </a:rPr>
              <a:t>Sesiunea 1  admitere anticipată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7B05A-EFB6-4B53-A1BC-19D4EFCC9B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9350" y="1635014"/>
            <a:ext cx="10394707" cy="3927586"/>
          </a:xfrm>
        </p:spPr>
        <p:txBody>
          <a:bodyPr>
            <a:normAutofit fontScale="77500" lnSpcReduction="20000"/>
          </a:bodyPr>
          <a:lstStyle/>
          <a:p>
            <a:r>
              <a:rPr lang="ro-RO" b="1" cap="none" dirty="0">
                <a:latin typeface="Arial" panose="020B0604020202020204" pitchFamily="34" charset="0"/>
                <a:cs typeface="Arial" panose="020B0604020202020204" pitchFamily="34" charset="0"/>
              </a:rPr>
              <a:t>Inscrierea candidaților:</a:t>
            </a:r>
          </a:p>
          <a:p>
            <a:pPr lvl="1"/>
            <a:r>
              <a:rPr lang="ro-RO" b="1" cap="none" dirty="0">
                <a:latin typeface="Arial" panose="020B0604020202020204" pitchFamily="34" charset="0"/>
                <a:cs typeface="Arial" panose="020B0604020202020204" pitchFamily="34" charset="0"/>
              </a:rPr>
              <a:t>1 iunie – 22 iunie 2020</a:t>
            </a:r>
          </a:p>
          <a:p>
            <a:r>
              <a:rPr lang="ro-RO" b="1" cap="none" dirty="0">
                <a:latin typeface="Arial" panose="020B0604020202020204" pitchFamily="34" charset="0"/>
                <a:cs typeface="Arial" panose="020B0604020202020204" pitchFamily="34" charset="0"/>
              </a:rPr>
              <a:t>Afișarea rezultatelor preliminare</a:t>
            </a:r>
          </a:p>
          <a:p>
            <a:pPr lvl="1"/>
            <a:r>
              <a:rPr lang="ro-RO" b="1" cap="none" dirty="0">
                <a:latin typeface="Arial" panose="020B0604020202020204" pitchFamily="34" charset="0"/>
                <a:cs typeface="Arial" panose="020B0604020202020204" pitchFamily="34" charset="0"/>
              </a:rPr>
              <a:t>26 iunie 2020</a:t>
            </a:r>
          </a:p>
          <a:p>
            <a:r>
              <a:rPr lang="ro-RO" b="1" cap="none" dirty="0">
                <a:latin typeface="Arial" panose="020B0604020202020204" pitchFamily="34" charset="0"/>
                <a:cs typeface="Arial" panose="020B0604020202020204" pitchFamily="34" charset="0"/>
              </a:rPr>
              <a:t>Depunerea contestațiilor </a:t>
            </a:r>
          </a:p>
          <a:p>
            <a:pPr lvl="1"/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27 iunie 2020</a:t>
            </a:r>
          </a:p>
          <a:p>
            <a:r>
              <a:rPr lang="ro-RO" b="1" cap="none" dirty="0">
                <a:latin typeface="Arial" panose="020B0604020202020204" pitchFamily="34" charset="0"/>
                <a:cs typeface="Arial" panose="020B0604020202020204" pitchFamily="34" charset="0"/>
              </a:rPr>
              <a:t>Afișarea rezultatelor finale</a:t>
            </a:r>
          </a:p>
          <a:p>
            <a:pPr lvl="1"/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28 iunie 2020</a:t>
            </a:r>
          </a:p>
          <a:p>
            <a:r>
              <a:rPr lang="ro-RO" b="1" cap="none" dirty="0">
                <a:latin typeface="Arial" panose="020B0604020202020204" pitchFamily="34" charset="0"/>
                <a:cs typeface="Arial" panose="020B0604020202020204" pitchFamily="34" charset="0"/>
              </a:rPr>
              <a:t>Inmatricularea studeților </a:t>
            </a:r>
          </a:p>
          <a:p>
            <a:pPr lvl="1"/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10 iulie - 14 iulie 2020 la SECRETARIATUL FACULTĂȚII DE ȘTIINȚE APLICATE CORP BN CAMERA BN 105 -108</a:t>
            </a:r>
          </a:p>
          <a:p>
            <a:r>
              <a:rPr lang="ro-RO" b="1" cap="none" dirty="0">
                <a:latin typeface="Arial" panose="020B0604020202020204" pitchFamily="34" charset="0"/>
                <a:cs typeface="Arial" panose="020B0604020202020204" pitchFamily="34" charset="0"/>
              </a:rPr>
              <a:t>Rezultate finale admiși aticipat și inmatriculați</a:t>
            </a:r>
          </a:p>
          <a:p>
            <a:pPr lvl="1"/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15 iulie</a:t>
            </a:r>
          </a:p>
          <a:p>
            <a:pPr lvl="1"/>
            <a:endParaRPr lang="ro-RO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0A49C0-6F14-418B-BF49-234E8C1B30BD}"/>
              </a:ext>
            </a:extLst>
          </p:cNvPr>
          <p:cNvSpPr txBox="1"/>
          <p:nvPr/>
        </p:nvSpPr>
        <p:spPr>
          <a:xfrm>
            <a:off x="683625" y="908330"/>
            <a:ext cx="3432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800" dirty="0">
                <a:solidFill>
                  <a:srgbClr val="0070C0"/>
                </a:solidFill>
              </a:rPr>
              <a:t>Desfășurarea sesiunii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10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2A8C-60F1-4E34-A137-AF0247B86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252168"/>
            <a:ext cx="10396882" cy="584776"/>
          </a:xfrm>
        </p:spPr>
        <p:txBody>
          <a:bodyPr>
            <a:normAutofit/>
          </a:bodyPr>
          <a:lstStyle/>
          <a:p>
            <a:pPr algn="ctr"/>
            <a:r>
              <a:rPr lang="ro-RO" sz="2400" i="1" cap="none" dirty="0">
                <a:solidFill>
                  <a:srgbClr val="0070C0"/>
                </a:solidFill>
              </a:rPr>
              <a:t>Sesiunea 1  admitere anticipată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7B05A-EFB6-4B53-A1BC-19D4EFCC9B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111264"/>
            <a:ext cx="10394707" cy="2565398"/>
          </a:xfrm>
        </p:spPr>
        <p:txBody>
          <a:bodyPr/>
          <a:lstStyle/>
          <a:p>
            <a:r>
              <a:rPr lang="ro-RO" b="1" cap="none" dirty="0">
                <a:latin typeface="Arial" panose="020B0604020202020204" pitchFamily="34" charset="0"/>
                <a:cs typeface="Arial" panose="020B0604020202020204" pitchFamily="34" charset="0"/>
              </a:rPr>
              <a:t>Absolvenții cu rezultate remarcabile la olimpiade și concursuri </a:t>
            </a:r>
          </a:p>
          <a:p>
            <a:pPr lvl="1"/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Admisi fără concurs  și fără limită de locuri </a:t>
            </a:r>
          </a:p>
          <a:p>
            <a:r>
              <a:rPr lang="ro-RO" b="1" cap="none" dirty="0">
                <a:latin typeface="Arial" panose="020B0604020202020204" pitchFamily="34" charset="0"/>
                <a:cs typeface="Arial" panose="020B0604020202020204" pitchFamily="34" charset="0"/>
              </a:rPr>
              <a:t>Absolvenții cu rezultate școlare foarte bune</a:t>
            </a:r>
          </a:p>
          <a:p>
            <a:pPr lvl="1"/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Admiși pe bază de concurs in limita a 20 de locuri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6C6CB6-DAA0-4CBC-B43E-6AD5173EEA74}"/>
              </a:ext>
            </a:extLst>
          </p:cNvPr>
          <p:cNvSpPr txBox="1"/>
          <p:nvPr/>
        </p:nvSpPr>
        <p:spPr>
          <a:xfrm>
            <a:off x="683625" y="1298855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200" dirty="0">
                <a:solidFill>
                  <a:srgbClr val="0070C0"/>
                </a:solidFill>
              </a:rPr>
              <a:t>Candidații eligibili: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251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2A8C-60F1-4E34-A137-AF0247B86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94" y="53289"/>
            <a:ext cx="10396882" cy="584776"/>
          </a:xfrm>
        </p:spPr>
        <p:txBody>
          <a:bodyPr>
            <a:normAutofit fontScale="90000"/>
          </a:bodyPr>
          <a:lstStyle/>
          <a:p>
            <a:pPr algn="ctr"/>
            <a:r>
              <a:rPr lang="ro-RO" sz="2400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Sesiunea 1  admitere anticipată pentru </a:t>
            </a:r>
            <a:r>
              <a:rPr lang="ro-RO" sz="2400" b="1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absolvenții cu rezultate școlare bune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FF4114-8D0A-4599-9056-FCD9B31ED6FB}"/>
              </a:ext>
            </a:extLst>
          </p:cNvPr>
          <p:cNvSpPr txBox="1"/>
          <p:nvPr/>
        </p:nvSpPr>
        <p:spPr>
          <a:xfrm>
            <a:off x="65988" y="1209015"/>
            <a:ext cx="11651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1. Condiții de admitere:</a:t>
            </a:r>
          </a:p>
          <a:p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Admiterea candidaților se face in limita locurilor disponibile în ordinea descrescătoare a mediilor generale obținute în urma celor trei probe de concurs: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089316-3D89-4DF1-B0F4-DAB5BF1B7ED4}"/>
              </a:ext>
            </a:extLst>
          </p:cNvPr>
          <p:cNvSpPr txBox="1"/>
          <p:nvPr/>
        </p:nvSpPr>
        <p:spPr>
          <a:xfrm>
            <a:off x="65988" y="2582268"/>
            <a:ext cx="11651530" cy="129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o-RO" dirty="0">
                <a:latin typeface="Arial Black" panose="020B0A04020102020204" pitchFamily="34" charset="0"/>
              </a:rPr>
              <a:t>Proba 1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:  Media  la disciplina Matematica (clasele a IX-a, a X-a si a XI-a) 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(40%)</a:t>
            </a:r>
          </a:p>
          <a:p>
            <a:pPr>
              <a:lnSpc>
                <a:spcPct val="150000"/>
              </a:lnSpc>
            </a:pPr>
            <a:r>
              <a:rPr lang="ro-RO" dirty="0">
                <a:latin typeface="Arial Black" panose="020B0A04020102020204" pitchFamily="34" charset="0"/>
              </a:rPr>
              <a:t>Proba 2: 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Media la disciplina Fizică (clasele a IX-a, a X-a) sau Informatică (clasele a IX-a, a X-a și a IX-a) 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(40%)</a:t>
            </a:r>
          </a:p>
          <a:p>
            <a:pPr>
              <a:lnSpc>
                <a:spcPct val="150000"/>
              </a:lnSpc>
            </a:pPr>
            <a:r>
              <a:rPr lang="ro-RO" dirty="0">
                <a:latin typeface="Arial Black" panose="020B0A04020102020204" pitchFamily="34" charset="0"/>
              </a:rPr>
              <a:t>Proba 3: 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Criteriile suplimentare (20%)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199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1658065-F1BC-4EEB-AC71-D8F937711042}"/>
              </a:ext>
            </a:extLst>
          </p:cNvPr>
          <p:cNvSpPr/>
          <p:nvPr/>
        </p:nvSpPr>
        <p:spPr>
          <a:xfrm>
            <a:off x="0" y="1772240"/>
            <a:ext cx="11651529" cy="44545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A2A8C-60F1-4E34-A137-AF0247B86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94" y="53289"/>
            <a:ext cx="10396882" cy="584776"/>
          </a:xfrm>
        </p:spPr>
        <p:txBody>
          <a:bodyPr>
            <a:normAutofit fontScale="90000"/>
          </a:bodyPr>
          <a:lstStyle/>
          <a:p>
            <a:pPr algn="ctr"/>
            <a:r>
              <a:rPr lang="ro-RO" sz="2400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Sesiunea 1  admitere anticipată pentru </a:t>
            </a:r>
            <a:r>
              <a:rPr lang="ro-RO" sz="2400" b="1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absolvenții   cu rezultate școlare bune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FF4114-8D0A-4599-9056-FCD9B31ED6FB}"/>
              </a:ext>
            </a:extLst>
          </p:cNvPr>
          <p:cNvSpPr txBox="1"/>
          <p:nvPr/>
        </p:nvSpPr>
        <p:spPr>
          <a:xfrm>
            <a:off x="0" y="631217"/>
            <a:ext cx="11651530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Proba 3: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formată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două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componente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ponderi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egale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AutoNum type="alphaLcParenR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componenta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formată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mediile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generale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clasele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IX-a, a X-a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XI-a </a:t>
            </a:r>
            <a:endParaRPr 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AutoNum type="alphaLcParenR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componentă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formată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din suma punctajelor rezultate din criteriile de evaluare (maxim 10p) :</a:t>
            </a:r>
            <a:endParaRPr lang="ro-RO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3A9DE0-4C3F-447D-A5CD-B1486832A6F3}"/>
              </a:ext>
            </a:extLst>
          </p:cNvPr>
          <p:cNvGrpSpPr/>
          <p:nvPr/>
        </p:nvGrpSpPr>
        <p:grpSpPr>
          <a:xfrm>
            <a:off x="230312" y="2226582"/>
            <a:ext cx="11136679" cy="3775759"/>
            <a:chOff x="96602" y="1879394"/>
            <a:chExt cx="11136679" cy="377575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295009-A961-4E6C-B897-86A7F0CC8843}"/>
                </a:ext>
              </a:extLst>
            </p:cNvPr>
            <p:cNvSpPr/>
            <p:nvPr/>
          </p:nvSpPr>
          <p:spPr>
            <a:xfrm>
              <a:off x="178563" y="1879394"/>
              <a:ext cx="1096297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o-RO" sz="1400" b="1" i="1" spc="-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r>
                <a:rPr lang="ro-RO" sz="1400" i="1" spc="-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u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m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ă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spc="1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on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u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rs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u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i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l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o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le</a:t>
              </a:r>
              <a:r>
                <a:rPr lang="en-US" sz="1400" i="1" spc="2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(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ș</a:t>
              </a:r>
              <a:r>
                <a:rPr lang="en-US" sz="1400" i="1" spc="1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oa</a:t>
              </a:r>
              <a:r>
                <a:rPr lang="en-US" sz="1400" i="1" spc="1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lă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r>
                <a:rPr lang="en-US" sz="1400" i="1" spc="1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o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ș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r>
                <a:rPr lang="en-US" sz="1400" i="1" spc="2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la</a:t>
              </a:r>
              <a:r>
                <a:rPr lang="en-US" sz="1400" i="1" spc="4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spc="-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spc="3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d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i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da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u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a</a:t>
              </a:r>
              <a:r>
                <a:rPr lang="en-US" sz="1400" i="1" spc="4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pa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tici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pa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;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fiec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spc="-2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on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u</a:t>
              </a:r>
              <a:r>
                <a:rPr lang="en-US" sz="1400" i="1" spc="-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s</a:t>
              </a:r>
              <a:r>
                <a:rPr lang="en-US" sz="1400" i="1" spc="-3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este</a:t>
              </a:r>
              <a:r>
                <a:rPr lang="en-US" sz="1400" i="1" spc="-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pun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ct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r>
                <a:rPr lang="en-US" sz="1400" i="1" spc="-1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cu </a:t>
              </a:r>
              <a:r>
                <a:rPr lang="en-US" sz="1400" b="1" i="1" spc="5" dirty="0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0,</a:t>
              </a:r>
              <a:r>
                <a:rPr lang="en-US" sz="1400" b="1" i="1" dirty="0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5</a:t>
              </a:r>
              <a:r>
                <a:rPr lang="en-US" sz="1400" b="1" i="1" spc="-5" dirty="0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b="1" i="1" spc="5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</a:t>
              </a:r>
              <a:r>
                <a:rPr lang="en-US" sz="1400" b="1" i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u</a:t>
              </a:r>
              <a:r>
                <a:rPr lang="en-US" sz="1400" b="1" i="1" spc="-5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1400" b="1" i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ct</a:t>
              </a:r>
              <a:r>
                <a:rPr lang="en-US" sz="1400" b="1" i="1" spc="5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r>
                <a:rPr lang="en-US" sz="1400" i="1" spc="-2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spc="-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po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r>
                <a:rPr lang="en-US" sz="1400" i="1" spc="-1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ad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u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spc="-2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</a:t>
              </a:r>
              <a:r>
                <a:rPr lang="en-US" sz="1400" i="1" spc="-1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1400" i="1" spc="-1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r>
                <a:rPr lang="en-US" sz="1400" i="1" spc="-2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it</a:t>
              </a:r>
              <a:r>
                <a:rPr lang="en-US" sz="1400" i="1" spc="1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iu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m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xim</a:t>
              </a:r>
              <a:r>
                <a:rPr lang="en-US" sz="1400" i="1" spc="1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1400" b="1" i="1" spc="5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r>
                <a:rPr lang="en-US" sz="1400" b="1" i="1" spc="-5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=</a:t>
              </a:r>
              <a:r>
                <a:rPr lang="en-US" sz="1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r>
                <a:rPr lang="en-US" sz="1400" b="1" i="1" spc="2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b="1" i="1" spc="5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</a:t>
              </a:r>
              <a:r>
                <a:rPr lang="en-US" sz="1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u</a:t>
              </a:r>
              <a:r>
                <a:rPr lang="en-US" sz="1400" b="1" i="1" spc="-5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1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ct</a:t>
              </a:r>
              <a:r>
                <a:rPr lang="en-US" sz="1400" b="1" i="1" spc="5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S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spc="3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poa</a:t>
              </a:r>
              <a:r>
                <a:rPr lang="en-US" sz="1400" i="1" spc="-1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spc="1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f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ce</a:t>
              </a:r>
              <a:r>
                <a:rPr lang="en-US" sz="1400" i="1" spc="2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do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spc="1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in</a:t>
              </a:r>
              <a:r>
                <a:rPr lang="en-US" sz="1400" i="1" spc="2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</a:t>
              </a:r>
              <a:r>
                <a:rPr lang="en-US" sz="1400" i="1" spc="-1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o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ma 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spc="3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pa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tici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pa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li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ta</a:t>
              </a:r>
              <a:r>
                <a:rPr lang="en-US" sz="1400" i="1" spc="-1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spc="-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pa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tici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pa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r>
                <a:rPr lang="en-US" sz="1400" i="1" spc="-4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ad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erin</a:t>
              </a:r>
              <a:r>
                <a:rPr lang="en-US" sz="1400" i="1" spc="-1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ț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ă</a:t>
              </a:r>
              <a:r>
                <a:rPr lang="en-US" sz="1400" i="1" spc="-4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etc.</a:t>
              </a:r>
              <a:endParaRPr lang="ro-RO" sz="14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FB81A8-078F-4777-BEE3-788E757D0F34}"/>
                </a:ext>
              </a:extLst>
            </p:cNvPr>
            <p:cNvSpPr/>
            <p:nvPr/>
          </p:nvSpPr>
          <p:spPr>
            <a:xfrm>
              <a:off x="178563" y="2331967"/>
              <a:ext cx="1089079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o-RO" sz="1400" b="1" i="1" spc="-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r>
                <a:rPr lang="ro-RO" sz="1400" i="1" spc="-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u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m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ă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spc="5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on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u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rs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u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i</a:t>
              </a:r>
              <a:r>
                <a:rPr lang="en-US" sz="1400" i="1" spc="4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j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ud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ețe</a:t>
              </a:r>
              <a:r>
                <a:rPr lang="en-US" sz="1400" i="1" spc="1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/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ți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ona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le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/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i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tern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ți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o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le</a:t>
              </a:r>
              <a:r>
                <a:rPr lang="en-US" sz="1400" i="1" spc="-5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la</a:t>
              </a:r>
              <a:r>
                <a:rPr lang="en-US" sz="1400" i="1" spc="8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spc="-1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spc="6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and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i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d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u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</a:t>
              </a:r>
              <a:r>
                <a:rPr lang="en-US" sz="1400" i="1" spc="4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a 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pa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tici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pa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r>
                <a:rPr lang="en-US" sz="1400" i="1" spc="-6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Fiec</a:t>
              </a:r>
              <a:r>
                <a:rPr lang="en-US" sz="1400" i="1" spc="1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spc="-5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on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u</a:t>
              </a:r>
              <a:r>
                <a:rPr lang="en-US" sz="1400" i="1" spc="-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s</a:t>
              </a:r>
              <a:r>
                <a:rPr lang="en-US" sz="1400" i="1" spc="-5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este</a:t>
              </a:r>
              <a:r>
                <a:rPr lang="en-US" sz="1400" i="1" spc="-4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pun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ct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r>
                <a:rPr lang="en-US" sz="1400" i="1" spc="-5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-1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u</a:t>
              </a:r>
              <a:r>
                <a:rPr lang="en-US" sz="1400" i="1" spc="-1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b="1" i="1" dirty="0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r>
                <a:rPr lang="en-US" sz="1400" b="1" i="1" spc="-20" dirty="0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b="1" i="1" spc="5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</a:t>
              </a:r>
              <a:r>
                <a:rPr lang="en-US" sz="1400" b="1" i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u</a:t>
              </a:r>
              <a:r>
                <a:rPr lang="en-US" sz="1400" b="1" i="1" spc="-5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1400" b="1" i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en-US" sz="1400" b="1" i="1" spc="5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r>
                <a:rPr lang="en-US" sz="1400" i="1" spc="-4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spc="-4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po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r>
                <a:rPr lang="en-US" sz="1400" i="1" spc="-4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dun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spc="-5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in</a:t>
              </a:r>
              <a:r>
                <a:rPr lang="en-US" sz="1400" i="1" spc="-3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cri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eriu</a:t>
              </a:r>
              <a:r>
                <a:rPr lang="en-US" sz="1400" i="1" spc="1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xim</a:t>
              </a:r>
              <a:r>
                <a:rPr lang="en-US" sz="1400" i="1" spc="2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1400" b="1" i="1" spc="5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r>
                <a:rPr lang="en-US" sz="1400" b="1" i="1" spc="-5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=</a:t>
              </a:r>
              <a:r>
                <a:rPr lang="en-US" sz="1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5</a:t>
              </a:r>
              <a:r>
                <a:rPr lang="en-US" sz="1400" b="1" i="1" spc="25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b="1" i="1" spc="5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</a:t>
              </a:r>
              <a:r>
                <a:rPr lang="en-US" sz="1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u</a:t>
              </a:r>
              <a:r>
                <a:rPr lang="en-US" sz="1400" b="1" i="1" spc="-5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1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ct</a:t>
              </a:r>
              <a:r>
                <a:rPr lang="en-US" sz="1400" b="1" i="1" spc="2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r>
                <a:rPr lang="en-US" sz="1400" i="1" spc="1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spc="2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poa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te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f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ce</a:t>
              </a:r>
              <a:r>
                <a:rPr lang="en-US" sz="1400" i="1" spc="1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do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in</a:t>
              </a:r>
              <a:r>
                <a:rPr lang="en-US" sz="1400" i="1" spc="3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o</a:t>
              </a:r>
              <a:r>
                <a:rPr lang="en-US" sz="1400" i="1" spc="-1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spc="1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 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pa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tici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pa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r>
                <a:rPr lang="en-US" sz="1400" i="1" spc="-4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li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ta</a:t>
              </a:r>
              <a:r>
                <a:rPr lang="en-US" sz="1400" i="1" spc="-1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spc="-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pa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tici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pa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r>
                <a:rPr lang="en-US" sz="1400" i="1" spc="-4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ad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eri</a:t>
              </a:r>
              <a:r>
                <a:rPr lang="en-US" sz="1400" i="1" spc="2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ță</a:t>
              </a:r>
              <a:r>
                <a:rPr lang="en-US" sz="1400" i="1" spc="-4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etc.</a:t>
              </a:r>
              <a:endParaRPr lang="ro-RO" sz="14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D366E36-224F-41CC-A0B2-B86530664524}"/>
                </a:ext>
              </a:extLst>
            </p:cNvPr>
            <p:cNvSpPr/>
            <p:nvPr/>
          </p:nvSpPr>
          <p:spPr>
            <a:xfrm>
              <a:off x="193585" y="2804150"/>
              <a:ext cx="108355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o-RO" sz="1400" b="1" i="1" spc="-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3.</a:t>
              </a:r>
              <a:r>
                <a:rPr lang="ro-RO" sz="1400" i="1" spc="-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u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m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ă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spc="9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p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emii</a:t>
              </a:r>
              <a:r>
                <a:rPr lang="en-US" sz="1400" i="1" spc="9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ob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ți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nu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te</a:t>
              </a:r>
              <a:r>
                <a:rPr lang="en-US" sz="1400" i="1" spc="8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la</a:t>
              </a:r>
              <a:r>
                <a:rPr lang="en-US" sz="1400" i="1" spc="11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on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u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rs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u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i</a:t>
              </a:r>
              <a:r>
                <a:rPr lang="en-US" sz="1400" i="1" spc="7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l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o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le</a:t>
              </a:r>
              <a:r>
                <a:rPr lang="en-US" sz="1400" i="1" spc="9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la</a:t>
              </a:r>
              <a:r>
                <a:rPr lang="en-US" sz="1400" i="1" spc="11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ivel</a:t>
              </a:r>
              <a:r>
                <a:rPr lang="en-US" sz="1400" i="1" spc="10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d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spc="11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</a:t>
              </a:r>
              <a:r>
                <a:rPr lang="en-US" sz="1400" i="1" spc="11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pu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țin</a:t>
              </a:r>
              <a:r>
                <a:rPr lang="en-US" sz="1400" i="1" spc="14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ș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oa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lă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(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ș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oa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ă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r>
                <a:rPr lang="en-US" sz="1400" i="1" spc="1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o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ș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r>
                <a:rPr lang="en-US" sz="1400" i="1" spc="2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j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ud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eț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r>
                <a:rPr lang="en-US" sz="1400" i="1" spc="1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la</a:t>
              </a:r>
              <a:r>
                <a:rPr lang="en-US" sz="1400" i="1" spc="3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spc="-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spc="2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and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i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da</a:t>
              </a:r>
              <a:r>
                <a:rPr lang="en-US" sz="1400" i="1" spc="-1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u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</a:t>
              </a:r>
              <a:r>
                <a:rPr lang="en-US" sz="1400" i="1" spc="-1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spc="3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pa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tici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pa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Fiec</a:t>
              </a:r>
              <a:r>
                <a:rPr lang="en-US" sz="1400" i="1" spc="1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spc="1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on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u</a:t>
              </a:r>
              <a:r>
                <a:rPr lang="en-US" sz="1400" i="1" spc="-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s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este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pun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ct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r>
                <a:rPr lang="en-US" sz="1400" i="1" spc="-5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cu</a:t>
              </a:r>
              <a:r>
                <a:rPr lang="en-US" sz="1400" i="1" spc="-3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b="1" i="1" spc="5" dirty="0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1,</a:t>
              </a:r>
              <a:r>
                <a:rPr lang="en-US" sz="1400" b="1" i="1" dirty="0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5</a:t>
              </a:r>
              <a:r>
                <a:rPr lang="en-US" sz="1400" b="1" i="1" spc="-40" dirty="0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b="1" i="1" spc="5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</a:t>
              </a:r>
              <a:r>
                <a:rPr lang="en-US" sz="1400" b="1" i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u</a:t>
              </a:r>
              <a:r>
                <a:rPr lang="en-US" sz="1400" b="1" i="1" spc="-5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1400" b="1" i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ct</a:t>
              </a:r>
              <a:r>
                <a:rPr lang="en-US" sz="1400" b="1" i="1" spc="5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r>
                <a:rPr lang="en-US" sz="1400" i="1" spc="-5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spc="-3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po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r>
                <a:rPr lang="en-US" sz="1400" i="1" spc="-5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adu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spc="-4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in</a:t>
              </a:r>
              <a:r>
                <a:rPr lang="en-US" sz="1400" i="1" spc="-3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r>
                <a:rPr lang="en-US" sz="1400" i="1" spc="-4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cri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eriu</a:t>
              </a:r>
              <a:r>
                <a:rPr lang="en-US" sz="1400" i="1" spc="-5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x</a:t>
              </a:r>
              <a:r>
                <a:rPr lang="en-US" sz="1400" i="1" spc="1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</a:t>
              </a:r>
              <a:r>
                <a:rPr lang="en-US" sz="1400" i="1" spc="-3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1400" b="1" i="1" spc="5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r>
                <a:rPr lang="en-US" sz="1400" b="1" i="1" spc="-5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=</a:t>
              </a:r>
              <a:r>
                <a:rPr lang="en-US" sz="1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6</a:t>
              </a:r>
              <a:r>
                <a:rPr lang="en-US" sz="1400" b="1" i="1" spc="-35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b="1" i="1" spc="5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</a:t>
              </a:r>
              <a:r>
                <a:rPr lang="en-US" sz="1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u</a:t>
              </a:r>
              <a:r>
                <a:rPr lang="en-US" sz="1400" b="1" i="1" spc="-5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1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ct</a:t>
              </a:r>
              <a:r>
                <a:rPr lang="en-US" sz="1400" b="1" i="1" spc="5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spc="-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poa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te</a:t>
              </a:r>
              <a:r>
                <a:rPr lang="en-US" sz="1400" i="1" spc="-3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f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ce</a:t>
              </a:r>
              <a:r>
                <a:rPr lang="en-US" sz="1400" i="1" spc="-1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o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spc="-2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in</a:t>
              </a:r>
              <a:r>
                <a:rPr lang="en-US" sz="1400" i="1" spc="-1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</a:t>
              </a:r>
              <a:r>
                <a:rPr lang="en-US" sz="1400" i="1" spc="-1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o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ma</a:t>
              </a:r>
              <a:r>
                <a:rPr lang="en-US" sz="1400" i="1" spc="-3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spc="-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</a:t>
              </a:r>
              <a:r>
                <a:rPr lang="en-US" sz="1400" i="1" spc="-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emi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spc="-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e.</a:t>
              </a:r>
              <a:endParaRPr lang="ro-RO" sz="14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7CDAFB-D93D-4A68-8670-3E924B7D0E96}"/>
                </a:ext>
              </a:extLst>
            </p:cNvPr>
            <p:cNvSpPr/>
            <p:nvPr/>
          </p:nvSpPr>
          <p:spPr>
            <a:xfrm>
              <a:off x="193585" y="3276333"/>
              <a:ext cx="1073785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o-RO" sz="1400" b="1" i="1" spc="-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r>
                <a:rPr lang="ro-RO" sz="1400" i="1" spc="-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u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m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ă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spc="6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p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emii</a:t>
              </a:r>
              <a:r>
                <a:rPr lang="en-US" sz="1400" i="1" spc="7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ob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ți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nu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te</a:t>
              </a:r>
              <a:r>
                <a:rPr lang="en-US" sz="1400" i="1" spc="6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la</a:t>
              </a:r>
              <a:r>
                <a:rPr lang="en-US" sz="1400" i="1" spc="9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on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u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rs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u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i</a:t>
              </a:r>
              <a:r>
                <a:rPr lang="en-US" sz="1400" i="1" spc="5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na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ți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ona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le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/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i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tern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ț</a:t>
              </a:r>
              <a:r>
                <a:rPr lang="en-US" sz="1400" i="1" spc="-1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i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ona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le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la</a:t>
              </a:r>
              <a:r>
                <a:rPr lang="en-US" sz="1400" i="1" spc="9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spc="-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e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and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i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d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u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a</a:t>
              </a:r>
              <a:r>
                <a:rPr lang="en-US" sz="1400" i="1" spc="4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pa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tici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pa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Fiec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ar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spc="1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on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u</a:t>
              </a:r>
              <a:r>
                <a:rPr lang="en-US" sz="1400" i="1" spc="-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s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este</a:t>
              </a:r>
              <a:r>
                <a:rPr lang="en-US" sz="1400" i="1" spc="3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pun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ct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r>
                <a:rPr lang="en-US" sz="1400" i="1" spc="4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cu</a:t>
              </a:r>
              <a:r>
                <a:rPr lang="en-US" sz="1400" i="1" spc="4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b="1" i="1" dirty="0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r>
                <a:rPr lang="en-US" sz="1400" b="1" i="1" spc="45" dirty="0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b="1" i="1" spc="5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</a:t>
              </a:r>
              <a:r>
                <a:rPr lang="en-US" sz="1400" b="1" i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u</a:t>
              </a:r>
              <a:r>
                <a:rPr lang="en-US" sz="1400" b="1" i="1" spc="-5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1400" b="1" i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ct</a:t>
              </a:r>
              <a:r>
                <a:rPr lang="en-US" sz="1400" b="1" i="1" spc="5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r>
                <a:rPr lang="en-US" sz="1400" i="1" spc="1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spc="3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po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 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adu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d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in</a:t>
              </a:r>
              <a:r>
                <a:rPr lang="en-US" sz="1400" i="1" spc="1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r>
                <a:rPr lang="en-US" sz="1400" i="1" spc="1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cri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eriu</a:t>
              </a:r>
              <a:r>
                <a:rPr lang="en-US" sz="1400" i="1" spc="1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xim</a:t>
              </a:r>
              <a:r>
                <a:rPr lang="en-US" sz="1400" i="1" spc="3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1400" b="1" i="1" spc="5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5</a:t>
              </a:r>
              <a:r>
                <a:rPr lang="en-US" sz="1400" b="1" i="1" spc="-5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=</a:t>
              </a:r>
              <a:r>
                <a:rPr lang="en-US" sz="1400" b="1" i="1" spc="5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r>
                <a:rPr lang="en-US" sz="1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r>
                <a:rPr lang="en-US" sz="1400" b="1" i="1" spc="5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pun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cte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spc="1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oa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te</a:t>
              </a:r>
              <a:r>
                <a:rPr lang="en-US" sz="1400" i="1" spc="1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f</a:t>
              </a:r>
              <a:r>
                <a:rPr lang="en-US" sz="1400" i="1" spc="-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spc="-1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spc="2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do</a:t>
              </a:r>
              <a:r>
                <a:rPr lang="en-US" sz="1400" i="1" spc="-1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ad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in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o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ma</a:t>
              </a:r>
              <a:r>
                <a:rPr lang="en-US" sz="1400" i="1" spc="-3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spc="-2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</a:t>
              </a:r>
              <a:r>
                <a:rPr lang="en-US" sz="1400" i="1" spc="-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emi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spc="-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e.</a:t>
              </a:r>
              <a:endParaRPr lang="ro-RO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75E3622-6BDD-4E11-BB5A-5F9EA64A3CE8}"/>
                </a:ext>
              </a:extLst>
            </p:cNvPr>
            <p:cNvSpPr/>
            <p:nvPr/>
          </p:nvSpPr>
          <p:spPr>
            <a:xfrm>
              <a:off x="178563" y="3745791"/>
              <a:ext cx="1069759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o-RO" sz="1400" b="1" i="1" spc="-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5</a:t>
              </a:r>
              <a:r>
                <a:rPr lang="ro-RO" sz="1400" i="1" spc="-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u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m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ă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spc="-3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ctivit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ă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ți</a:t>
              </a:r>
              <a:r>
                <a:rPr lang="en-US" sz="1400" i="1" spc="-3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d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spc="-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v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o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u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i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r>
                <a:rPr lang="en-US" sz="1400" i="1" spc="-4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la</a:t>
              </a:r>
              <a:r>
                <a:rPr lang="en-US" sz="1400" i="1" spc="-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spc="-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spc="-1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spc="-1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pa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tici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pa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r>
                <a:rPr lang="en-US" sz="1400" i="1" spc="-5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Fiec</a:t>
              </a:r>
              <a:r>
                <a:rPr lang="en-US" sz="1400" i="1" spc="1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spc="-4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ctivit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te</a:t>
              </a:r>
              <a:r>
                <a:rPr lang="en-US" sz="1400" i="1" spc="-3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este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pun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ct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tă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-1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u</a:t>
              </a:r>
              <a:r>
                <a:rPr lang="en-US" sz="1400" i="1" spc="4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b="1" i="1" spc="5" dirty="0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r>
                <a:rPr lang="en-US" sz="1400" b="1" i="1" spc="-10" dirty="0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r>
                <a:rPr lang="en-US" sz="1400" b="1" i="1" dirty="0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5</a:t>
              </a:r>
              <a:r>
                <a:rPr lang="en-US" sz="1400" b="1" i="1" spc="30" dirty="0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b="1" i="1" spc="5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</a:t>
              </a:r>
              <a:r>
                <a:rPr lang="en-US" sz="1400" b="1" i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u</a:t>
              </a:r>
              <a:r>
                <a:rPr lang="en-US" sz="1400" b="1" i="1" spc="-5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1400" b="1" i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ct</a:t>
              </a:r>
              <a:r>
                <a:rPr lang="en-US" sz="1400" b="1" i="1" spc="5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S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spc="1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po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r>
                <a:rPr lang="en-US" sz="1400" i="1" spc="2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un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in</a:t>
              </a:r>
              <a:r>
                <a:rPr lang="en-US" sz="1400" i="1" spc="2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r>
                <a:rPr lang="en-US" sz="1400" i="1" spc="1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cri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eriu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xim</a:t>
              </a:r>
              <a:r>
                <a:rPr lang="en-US" sz="1400" i="1" spc="3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1400" b="1" i="1" spc="5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6</a:t>
              </a:r>
              <a:r>
                <a:rPr lang="en-US" sz="1400" b="1" i="1" spc="-5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=2 </a:t>
              </a:r>
              <a:r>
                <a:rPr lang="en-US" sz="1400" b="1" i="1" spc="5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</a:t>
              </a:r>
              <a:r>
                <a:rPr lang="en-US" sz="1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u</a:t>
              </a:r>
              <a:r>
                <a:rPr lang="en-US" sz="1400" b="1" i="1" spc="-5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1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ct</a:t>
              </a:r>
              <a:r>
                <a:rPr lang="en-US" sz="1400" b="1" i="1" spc="5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r>
                <a:rPr lang="en-US" sz="1400" i="1" spc="-2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spc="-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poa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te</a:t>
              </a:r>
              <a:r>
                <a:rPr lang="en-US" sz="1400" i="1" spc="-2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-1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f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ce</a:t>
              </a:r>
              <a:r>
                <a:rPr lang="en-US" sz="1400" i="1" spc="-1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do</a:t>
              </a:r>
              <a:r>
                <a:rPr lang="en-US" sz="1400" i="1" spc="-1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ad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spc="-4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in</a:t>
              </a:r>
              <a:r>
                <a:rPr lang="en-US" sz="1400" i="1" spc="-1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po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z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r>
                <a:rPr lang="en-US" sz="1400" i="1" spc="-1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li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1400" i="1" spc="2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-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u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r>
                <a:rPr lang="en-US" sz="1400" i="1" spc="-2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eri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țe</a:t>
              </a:r>
              <a:r>
                <a:rPr lang="en-US" sz="1400" i="1" spc="-5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etc</a:t>
              </a:r>
              <a:endParaRPr lang="ro-RO" sz="14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BDF805-8006-476B-8DCC-5D470BC41C5B}"/>
                </a:ext>
              </a:extLst>
            </p:cNvPr>
            <p:cNvSpPr/>
            <p:nvPr/>
          </p:nvSpPr>
          <p:spPr>
            <a:xfrm>
              <a:off x="102093" y="4225018"/>
              <a:ext cx="111311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9055" marR="28575" algn="just">
                <a:spcAft>
                  <a:spcPts val="0"/>
                </a:spcAft>
              </a:pPr>
              <a:r>
                <a:rPr lang="ro-RO" sz="1400" b="1" i="1" spc="-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ro-RO" sz="1400" i="1" spc="-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ă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400" i="1" spc="23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1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„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an</a:t>
              </a:r>
              <a:r>
                <a:rPr lang="en-US" sz="1400" i="1" spc="1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ă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400" i="1" spc="21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1400" i="1" spc="24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erie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r>
                <a:rPr lang="en-US" sz="1400" i="1" spc="22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în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1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oa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ea</a:t>
              </a:r>
              <a:r>
                <a:rPr lang="en-US" sz="1400" i="1" spc="23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and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da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sz="1400" i="1" spc="21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</a:t>
              </a:r>
              <a:r>
                <a:rPr lang="ro-RO" sz="1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tea</a:t>
              </a:r>
              <a:r>
                <a:rPr lang="en-US" sz="1400" i="1" spc="3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feso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il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400" i="1" spc="-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titul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400" i="1" spc="2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la</a:t>
              </a:r>
              <a:r>
                <a:rPr lang="en-US" sz="1400" i="1" spc="5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ci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li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ele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ua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</a:t>
              </a:r>
              <a:r>
                <a:rPr lang="en-US" sz="1400" i="1" spc="3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în</a:t>
              </a:r>
              <a:r>
                <a:rPr lang="en-US" sz="1400" i="1" spc="4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on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er</a:t>
              </a:r>
              <a:r>
                <a:rPr lang="en-US" sz="1400" i="1" spc="-1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400" i="1" spc="4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1400" i="1" spc="3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la 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ad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mitere</a:t>
              </a:r>
              <a:r>
                <a:rPr lang="en-US" sz="1400" i="1" spc="-7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tem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tic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ă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sz="1400" i="1" spc="-8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fi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ic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ă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sz="1400" i="1" spc="-4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imie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sz="1400" i="1" spc="-6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cono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mie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sz="1400" i="1" spc="-7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tic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ă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sz="1400" i="1" spc="-8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nd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ife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1400" i="1" spc="-7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ter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ile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ele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400" i="1" spc="3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lt</a:t>
              </a:r>
              <a:r>
                <a:rPr lang="en-US" sz="1400" i="1" spc="-1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400" i="1" spc="1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ob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ele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P1</a:t>
              </a:r>
              <a:r>
                <a:rPr lang="en-US" sz="1400" i="1" spc="3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ș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400" i="1" spc="2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1400" i="1" spc="1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400" i="1" spc="1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va</a:t>
              </a:r>
              <a:r>
                <a:rPr lang="en-US" sz="1400" i="1" spc="3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-1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400" i="1" spc="2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în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on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er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400" i="1" spc="-9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1400" i="1" spc="-5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lt</a:t>
              </a:r>
              <a:r>
                <a:rPr lang="en-US" sz="1400" i="1" spc="-7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1400" i="1" spc="-4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nda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400" i="1" spc="-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sz="1400" i="1" spc="-5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ci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li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nă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1400" i="1" spc="-9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Fiec</a:t>
              </a:r>
              <a:r>
                <a:rPr lang="en-US" sz="1400" i="1" spc="1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400" i="1" spc="-7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anda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400" i="1" spc="-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este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pun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ct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tă</a:t>
              </a:r>
              <a:r>
                <a:rPr lang="en-US" sz="1400" i="1" spc="-4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cu</a:t>
              </a:r>
              <a:r>
                <a:rPr lang="en-US" sz="1400" i="1" spc="-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i="1" dirty="0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1400" b="1" i="1" spc="5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400" b="1" i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1400" b="1" i="1" spc="-5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400" b="1" i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ct</a:t>
              </a:r>
              <a:r>
                <a:rPr lang="en-US" sz="1400" b="1" i="1" spc="5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1400" i="1" spc="-2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400" i="1" spc="-2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po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1400" i="1" spc="-1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dun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400" i="1" spc="-3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</a:t>
              </a:r>
              <a:r>
                <a:rPr lang="en-US" sz="1400" i="1" spc="-2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1400" i="1" spc="-2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ite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iu</a:t>
              </a:r>
              <a:r>
                <a:rPr lang="en-US" sz="1400" i="1" spc="-2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xim</a:t>
              </a:r>
              <a:r>
                <a:rPr lang="en-US" sz="1400" i="1" spc="-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400" b="1" i="1" spc="5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en-US" sz="1400" b="1" i="1" spc="-5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sz="1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1400" b="1" i="1" spc="-15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i="1" spc="5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1400" b="1" i="1" spc="-5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cte</a:t>
              </a:r>
              <a:r>
                <a:rPr lang="en-US" sz="1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o-R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C4EF0DB-D43F-46EB-8280-34004930089C}"/>
                </a:ext>
              </a:extLst>
            </p:cNvPr>
            <p:cNvSpPr/>
            <p:nvPr/>
          </p:nvSpPr>
          <p:spPr>
            <a:xfrm>
              <a:off x="96602" y="4916489"/>
              <a:ext cx="1105471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9055" marR="31750" algn="just">
                <a:spcAft>
                  <a:spcPts val="0"/>
                </a:spcAft>
              </a:pPr>
              <a:r>
                <a:rPr lang="ro-RO" sz="1400" b="1" i="1" spc="-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ro-RO" sz="1400" i="1" spc="-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ă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400" i="1" spc="12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400" i="1" spc="-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tif</a:t>
              </a:r>
              <a:r>
                <a:rPr lang="en-US" sz="1400" i="1" spc="-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</a:t>
              </a:r>
              <a:r>
                <a:rPr lang="en-US" sz="1400" i="1" spc="12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400" i="1" spc="15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400" i="1" spc="-1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ță</a:t>
              </a:r>
              <a:r>
                <a:rPr lang="en-US" sz="1400" i="1" spc="11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400" i="1" spc="-1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1400" i="1" spc="13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oa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ș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terea</a:t>
              </a:r>
              <a:r>
                <a:rPr lang="en-US" sz="1400" i="1" spc="11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400" i="1" spc="13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lim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400" i="1" spc="13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ă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ro-RO" sz="1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leză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sz="1400" i="1" spc="1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erm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ană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sz="1400" i="1" spc="1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an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ă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 la</a:t>
              </a:r>
              <a:r>
                <a:rPr lang="en-US" sz="1400" i="1" spc="4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ivel</a:t>
              </a:r>
              <a:r>
                <a:rPr lang="en-US" sz="1400" i="1" spc="3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1400" i="1" spc="3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400" i="1" spc="3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țin</a:t>
              </a:r>
              <a:r>
                <a:rPr lang="en-US" sz="1400" i="1" spc="3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sz="1400" i="1" spc="3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eli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er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</a:t>
              </a:r>
              <a:r>
                <a:rPr lang="en-US" sz="1400" i="1" spc="1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400" i="1" spc="4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au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it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ă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ți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cuno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</a:t>
              </a:r>
              <a:r>
                <a:rPr lang="en-US" sz="1400" i="1" spc="-1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400" i="1" spc="-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1400" i="1" spc="-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dg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e,</a:t>
              </a:r>
              <a:r>
                <a:rPr lang="en-US" sz="1400" i="1" spc="-1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400" i="1" spc="-1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sz="1400" i="1" spc="1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EL</a:t>
              </a:r>
              <a:r>
                <a:rPr lang="en-US" sz="1400" i="1" spc="-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sz="1400" i="1" spc="1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LF,</a:t>
              </a:r>
              <a:r>
                <a:rPr lang="en-US" sz="1400" i="1" spc="1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LF,</a:t>
              </a:r>
              <a:r>
                <a:rPr lang="en-US" sz="1400" i="1" spc="1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DL,</a:t>
              </a:r>
              <a:r>
                <a:rPr lang="en-US" sz="1400" i="1" spc="1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tD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1400" i="1" spc="4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etc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.)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Fiec</a:t>
              </a:r>
              <a:r>
                <a:rPr lang="en-US" sz="1400" i="1" spc="1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400" i="1" spc="1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tif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1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400" i="1" spc="-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</a:t>
              </a:r>
              <a:r>
                <a:rPr lang="en-US" sz="1400" i="1" spc="2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pun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ct</a:t>
              </a:r>
              <a:r>
                <a:rPr lang="en-US" sz="1400" i="1" spc="5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400" i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1400" i="1" spc="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cu</a:t>
              </a:r>
              <a:r>
                <a:rPr lang="en-US" sz="1400" i="1" spc="55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1400" b="1" i="1" spc="35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i="1" spc="5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1400" b="1" i="1" spc="-5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1400" b="1" i="1" spc="5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1400" i="1" spc="1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400" i="1" spc="3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po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1400" i="1" spc="2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ad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400" i="1" spc="1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</a:t>
              </a:r>
              <a:r>
                <a:rPr lang="en-US" sz="1400" i="1" spc="1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1400" i="1" spc="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1400" i="1" spc="1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cri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1400" i="1" spc="1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400" i="1" spc="-5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4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iu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m</a:t>
              </a:r>
              <a:r>
                <a:rPr lang="en-US" sz="1400" i="1" spc="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4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xim</a:t>
              </a:r>
              <a:r>
                <a:rPr lang="en-US" sz="1400" i="1" spc="-15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400" b="1" i="1" spc="5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en-US" sz="1400" b="1" i="1" spc="-5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sz="1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400" b="1" i="1" spc="-15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i="1" spc="5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1400" b="1" i="1" spc="-5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1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cte</a:t>
              </a:r>
              <a:r>
                <a:rPr lang="en-US" sz="1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o-RO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28AD65C-8828-4AFB-95C2-E5540EDD3FCC}"/>
              </a:ext>
            </a:extLst>
          </p:cNvPr>
          <p:cNvSpPr txBox="1"/>
          <p:nvPr/>
        </p:nvSpPr>
        <p:spPr>
          <a:xfrm>
            <a:off x="402709" y="1856976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Criterii de evaluare: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152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6229FB1-B970-4561-AA08-070AB8739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82" y="176512"/>
            <a:ext cx="10396882" cy="58477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o-RO" sz="2400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Calculul mediei de admitere pentru </a:t>
            </a:r>
            <a:r>
              <a:rPr lang="ro-RO" sz="2400" i="1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Sesiunea 1  admitere anticipată pentru </a:t>
            </a:r>
            <a:r>
              <a:rPr lang="ro-RO" sz="2400" b="1" i="1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absolvenții   cu rezultate școlare bune</a:t>
            </a:r>
            <a:endParaRPr lang="en-US" sz="2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B1DDC6-5D35-4929-849F-225F4E9DAD1F}"/>
                  </a:ext>
                </a:extLst>
              </p:cNvPr>
              <p:cNvSpPr txBox="1"/>
              <p:nvPr/>
            </p:nvSpPr>
            <p:spPr>
              <a:xfrm>
                <a:off x="805074" y="1984357"/>
                <a:ext cx="1843966" cy="4610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𝑴𝑪</m:t>
                      </m:r>
                      <m:r>
                        <a:rPr lang="ro-RO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</m:t>
                          </m:r>
                          <m:r>
                            <a:rPr lang="ro-R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ro-R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𝑁𝐶</m:t>
                          </m:r>
                          <m:r>
                            <a:rPr lang="ro-R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o-R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o-RO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B1DDC6-5D35-4929-849F-225F4E9DA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74" y="1984357"/>
                <a:ext cx="1843966" cy="4610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608A3DC5-4540-48AF-A26E-D7A1D3AA4C34}"/>
              </a:ext>
            </a:extLst>
          </p:cNvPr>
          <p:cNvGrpSpPr/>
          <p:nvPr/>
        </p:nvGrpSpPr>
        <p:grpSpPr>
          <a:xfrm>
            <a:off x="4496332" y="991763"/>
            <a:ext cx="2578049" cy="782425"/>
            <a:chOff x="9034384" y="1430685"/>
            <a:chExt cx="2578049" cy="78242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CB5136D-B8CB-4A19-A8CA-B822DFFDC6AF}"/>
                </a:ext>
              </a:extLst>
            </p:cNvPr>
            <p:cNvSpPr/>
            <p:nvPr/>
          </p:nvSpPr>
          <p:spPr>
            <a:xfrm>
              <a:off x="9034384" y="1430685"/>
              <a:ext cx="2578049" cy="7824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EF3F96D-7C32-4929-B838-B07FD2502DBF}"/>
                    </a:ext>
                  </a:extLst>
                </p:cNvPr>
                <p:cNvSpPr txBox="1"/>
                <p:nvPr/>
              </p:nvSpPr>
              <p:spPr>
                <a:xfrm>
                  <a:off x="9236204" y="1538998"/>
                  <a:ext cx="2021386" cy="5204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o-RO" b="1" i="0" smtClean="0">
                            <a:latin typeface="Cambria Math" panose="02040503050406030204" pitchFamily="18" charset="0"/>
                          </a:rPr>
                          <m:t>𝐌𝐆</m:t>
                        </m:r>
                        <m:r>
                          <a:rPr lang="ro-RO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o-RO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o-RO" b="0" i="1" smtClean="0">
                                <a:latin typeface="Cambria Math" panose="02040503050406030204" pitchFamily="18" charset="0"/>
                              </a:rPr>
                              <m:t>4∗</m:t>
                            </m:r>
                            <m:r>
                              <a:rPr lang="ro-RO" b="1" i="1" smtClean="0">
                                <a:latin typeface="Cambria Math" panose="02040503050406030204" pitchFamily="18" charset="0"/>
                              </a:rPr>
                              <m:t>𝑴𝑪</m:t>
                            </m:r>
                            <m:r>
                              <a:rPr lang="ro-RO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o-RO" b="1" i="1" smtClean="0">
                                <a:latin typeface="Cambria Math" panose="02040503050406030204" pitchFamily="18" charset="0"/>
                              </a:rPr>
                              <m:t>𝑵𝑩</m:t>
                            </m:r>
                          </m:num>
                          <m:den>
                            <m:r>
                              <a:rPr lang="ro-RO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ro-RO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EF3F96D-7C32-4929-B838-B07FD2502D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6204" y="1538998"/>
                  <a:ext cx="2021386" cy="52046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E4F4B5-48F7-475C-BDEF-43E528AD5E10}"/>
                  </a:ext>
                </a:extLst>
              </p:cNvPr>
              <p:cNvSpPr txBox="1"/>
              <p:nvPr/>
            </p:nvSpPr>
            <p:spPr>
              <a:xfrm>
                <a:off x="1073313" y="2703963"/>
                <a:ext cx="1843967" cy="354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ro-RO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𝑵𝑩</m:t>
                    </m:r>
                    <m:r>
                      <a:rPr lang="ro-RO" sz="1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o-R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RO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𝐶𝐺</m:t>
                        </m:r>
                        <m:r>
                          <a:rPr lang="ro-RO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ro-RO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𝐶𝐺</m:t>
                        </m:r>
                        <m:r>
                          <a:rPr lang="ro-RO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o-RO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o-RO" sz="1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o-RO" sz="16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2E4F4B5-48F7-475C-BDEF-43E528AD5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13" y="2703963"/>
                <a:ext cx="1843967" cy="354777"/>
              </a:xfrm>
              <a:prstGeom prst="rect">
                <a:avLst/>
              </a:prstGeom>
              <a:blipFill>
                <a:blip r:embed="rId4"/>
                <a:stretch>
                  <a:fillRect l="-3630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B7226A7-52DF-4059-8EDE-9FC6F005912D}"/>
              </a:ext>
            </a:extLst>
          </p:cNvPr>
          <p:cNvSpPr/>
          <p:nvPr/>
        </p:nvSpPr>
        <p:spPr>
          <a:xfrm>
            <a:off x="3582" y="3166931"/>
            <a:ext cx="1156354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MM9, MM10, MM11 reprezintă mediile la Matematică în clasele  a IX-a,a X-a și a XI-a; MI9, MI10 și MI11 sunt mediile la Informatică în în clasele a  IX-a,a X-a și a XI-a; MF9, MF10 sunt mediile la Fizică în clasele a IX-a și a X-a;  MG9, MG10, MG11 sunt mediile generale ale claselor a X-a, a XI-a si a XI-a  iar CG2 reprezintă punctajul obținut la criteriile de evaluare mentionate in slide-ul anterior. 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6A9648-E4AD-48C6-9238-721C051E7903}"/>
              </a:ext>
            </a:extLst>
          </p:cNvPr>
          <p:cNvSpPr/>
          <p:nvPr/>
        </p:nvSpPr>
        <p:spPr>
          <a:xfrm>
            <a:off x="0" y="4263966"/>
            <a:ext cx="11630924" cy="22250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Exemplu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Un candidat a obținut la </a:t>
            </a: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matematică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 mediile: 9.50 (cls a IX-a), 9.00 (cls a X-a) și 10.00 (cls a XI-a)  la </a:t>
            </a: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fizică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mediile: 9.00 (cls a IX-a) și 8.50 (cls a X-a), mediile generale ale claselor 9.80 (cls a IX-a), 9,70 (cls a X-a) și 9.30 (cls a XI-a) iar la activitățile extrașcolare  n2= 2p, n3 = 2p,</a:t>
            </a:r>
          </a:p>
          <a:p>
            <a:pPr algn="just"/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 n4 = 3p, n7 = 4p.</a:t>
            </a:r>
          </a:p>
          <a:p>
            <a:pPr algn="just"/>
            <a:r>
              <a:rPr lang="ro-RO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Media sa se calculeaza astfel:</a:t>
            </a:r>
          </a:p>
          <a:p>
            <a:pPr algn="just"/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NC1 = (9.50+9.00+10.00)/3 = 9.50,  NC2 =(9.00+8.50)/2 = 8.75, </a:t>
            </a:r>
          </a:p>
          <a:p>
            <a:pPr algn="just"/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MC =  (9.50+8.75)/2  = 9,12</a:t>
            </a:r>
          </a:p>
          <a:p>
            <a:pPr algn="just"/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CG1 = (9.80+9.70+9.30)/3 = 9.60, CG2 = 2+2+3+4 =11       CG2 =10 </a:t>
            </a:r>
          </a:p>
          <a:p>
            <a:pPr algn="just"/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NB = (9.60+10)/2 = 9.80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B9CBB532-2505-43DE-86E1-FBFA3B09824D}"/>
              </a:ext>
            </a:extLst>
          </p:cNvPr>
          <p:cNvSpPr/>
          <p:nvPr/>
        </p:nvSpPr>
        <p:spPr>
          <a:xfrm>
            <a:off x="6455003" y="5006544"/>
            <a:ext cx="400640" cy="139313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3E457D-88CC-4785-B520-6F47173D9C74}"/>
              </a:ext>
            </a:extLst>
          </p:cNvPr>
          <p:cNvSpPr/>
          <p:nvPr/>
        </p:nvSpPr>
        <p:spPr>
          <a:xfrm>
            <a:off x="7528359" y="5495338"/>
            <a:ext cx="3729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MG =( 4*9.12+9.80)/5 = 9.25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E96E9DD-B265-44C2-BA59-2E5FF85EBD5C}"/>
              </a:ext>
            </a:extLst>
          </p:cNvPr>
          <p:cNvSpPr/>
          <p:nvPr/>
        </p:nvSpPr>
        <p:spPr>
          <a:xfrm>
            <a:off x="6946964" y="5544044"/>
            <a:ext cx="490074" cy="354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493DD8-5608-4BA8-8461-B4405373E6E4}"/>
                  </a:ext>
                </a:extLst>
              </p:cNvPr>
              <p:cNvSpPr/>
              <p:nvPr/>
            </p:nvSpPr>
            <p:spPr>
              <a:xfrm>
                <a:off x="2631877" y="1963870"/>
                <a:ext cx="2725426" cy="731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o-RO" sz="16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NC1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o-RO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o-RO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MM</m:t>
                        </m:r>
                        <m:r>
                          <m:rPr>
                            <m:nor/>
                          </m:rPr>
                          <a:rPr lang="ro-RO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9+</m:t>
                        </m:r>
                        <m:r>
                          <m:rPr>
                            <m:nor/>
                          </m:rPr>
                          <a:rPr lang="ro-RO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MM</m:t>
                        </m:r>
                        <m:r>
                          <m:rPr>
                            <m:nor/>
                          </m:rPr>
                          <a:rPr lang="ro-RO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10+</m:t>
                        </m:r>
                        <m:r>
                          <m:rPr>
                            <m:nor/>
                          </m:rPr>
                          <a:rPr lang="ro-RO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MM</m:t>
                        </m:r>
                        <m:r>
                          <m:rPr>
                            <m:nor/>
                          </m:rPr>
                          <a:rPr lang="ro-RO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a:rPr lang="ro-R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o-RO" sz="1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,</a:t>
                </a:r>
                <a:endParaRPr lang="en-US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493DD8-5608-4BA8-8461-B4405373E6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877" y="1963870"/>
                <a:ext cx="2725426" cy="731675"/>
              </a:xfrm>
              <a:prstGeom prst="rect">
                <a:avLst/>
              </a:prstGeom>
              <a:blipFill>
                <a:blip r:embed="rId5"/>
                <a:stretch>
                  <a:fillRect l="-1342" b="-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1A207D5-70B3-405E-B4EE-EAB36BED1B9E}"/>
                  </a:ext>
                </a:extLst>
              </p:cNvPr>
              <p:cNvSpPr/>
              <p:nvPr/>
            </p:nvSpPr>
            <p:spPr>
              <a:xfrm>
                <a:off x="8214493" y="1954118"/>
                <a:ext cx="1670842" cy="446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o-RO" sz="16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NC</a:t>
                </a:r>
                <a14:m>
                  <m:oMath xmlns:m="http://schemas.openxmlformats.org/officeDocument/2006/math">
                    <m:r>
                      <a:rPr lang="ro-RO" sz="1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2=</m:t>
                    </m:r>
                    <m:f>
                      <m:fPr>
                        <m:ctrlPr>
                          <a:rPr lang="ro-R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RO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𝑀𝐹</m:t>
                        </m:r>
                        <m:r>
                          <a:rPr lang="ro-RO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9+</m:t>
                        </m:r>
                        <m:r>
                          <a:rPr lang="ro-RO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𝑀𝐹</m:t>
                        </m:r>
                        <m:r>
                          <a:rPr lang="ro-RO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ro-R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ro-RO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1A207D5-70B3-405E-B4EE-EAB36BED1B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493" y="1954118"/>
                <a:ext cx="1670842" cy="446789"/>
              </a:xfrm>
              <a:prstGeom prst="rect">
                <a:avLst/>
              </a:prstGeom>
              <a:blipFill>
                <a:blip r:embed="rId6"/>
                <a:stretch>
                  <a:fillRect l="-2190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0889031-D9DE-4FEA-86E3-4767DBCF9A93}"/>
                  </a:ext>
                </a:extLst>
              </p:cNvPr>
              <p:cNvSpPr/>
              <p:nvPr/>
            </p:nvSpPr>
            <p:spPr>
              <a:xfrm>
                <a:off x="5357303" y="1948135"/>
                <a:ext cx="2100447" cy="447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o-RO" sz="16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NC</a:t>
                </a:r>
                <a14:m>
                  <m:oMath xmlns:m="http://schemas.openxmlformats.org/officeDocument/2006/math">
                    <m:r>
                      <a:rPr lang="ro-RO" sz="1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2=</m:t>
                    </m:r>
                    <m:f>
                      <m:fPr>
                        <m:ctrlPr>
                          <a:rPr lang="ro-R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o-RO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ro-R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ro-RO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9+</m:t>
                        </m:r>
                        <m:r>
                          <a:rPr lang="ro-RO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𝑀𝐼</m:t>
                        </m:r>
                        <m:r>
                          <a:rPr lang="ro-RO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10+</m:t>
                        </m:r>
                        <m:r>
                          <a:rPr lang="ro-R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𝑀𝐼</m:t>
                        </m:r>
                        <m:r>
                          <a:rPr lang="ro-R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ro-RO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ro-RO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0889031-D9DE-4FEA-86E3-4767DBCF9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303" y="1948135"/>
                <a:ext cx="2100447" cy="447943"/>
              </a:xfrm>
              <a:prstGeom prst="rect">
                <a:avLst/>
              </a:prstGeom>
              <a:blipFill>
                <a:blip r:embed="rId7"/>
                <a:stretch>
                  <a:fillRect l="-1744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02A9B21-2126-4139-9E48-E80D5AC248BA}"/>
              </a:ext>
            </a:extLst>
          </p:cNvPr>
          <p:cNvSpPr txBox="1"/>
          <p:nvPr/>
        </p:nvSpPr>
        <p:spPr>
          <a:xfrm>
            <a:off x="7620692" y="1976195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600" i="1" dirty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354872-45AB-4F50-B8CF-460EB5A9B045}"/>
                  </a:ext>
                </a:extLst>
              </p:cNvPr>
              <p:cNvSpPr txBox="1"/>
              <p:nvPr/>
            </p:nvSpPr>
            <p:spPr>
              <a:xfrm>
                <a:off x="5576240" y="2579873"/>
                <a:ext cx="37814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o-RO" sz="16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CG2 =n2+n3+n4+n5+n6+n7+n8 </a:t>
                </a:r>
                <a14:m>
                  <m:oMath xmlns:m="http://schemas.openxmlformats.org/officeDocument/2006/math">
                    <m:r>
                      <a:rPr lang="ro-RO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ro-RO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ro-RO" sz="16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en-US" sz="160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354872-45AB-4F50-B8CF-460EB5A9B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240" y="2579873"/>
                <a:ext cx="3781484" cy="338554"/>
              </a:xfrm>
              <a:prstGeom prst="rect">
                <a:avLst/>
              </a:prstGeom>
              <a:blipFill>
                <a:blip r:embed="rId8"/>
                <a:stretch>
                  <a:fillRect l="-968"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1D00D73-15F7-4175-AE9A-AF49A7060DC0}"/>
                  </a:ext>
                </a:extLst>
              </p:cNvPr>
              <p:cNvSpPr/>
              <p:nvPr/>
            </p:nvSpPr>
            <p:spPr>
              <a:xfrm>
                <a:off x="2649040" y="2551311"/>
                <a:ext cx="2835841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o-RO" sz="1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𝐶𝐺</m:t>
                      </m:r>
                      <m:r>
                        <a:rPr lang="ro-RO" sz="16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1=</m:t>
                      </m:r>
                      <m:f>
                        <m:fPr>
                          <m:ctrlPr>
                            <a:rPr lang="ro-R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𝑀𝐺</m:t>
                          </m:r>
                          <m:r>
                            <a:rPr lang="ro-RO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9+</m:t>
                          </m:r>
                          <m:r>
                            <a:rPr lang="ro-RO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𝑀𝐺</m:t>
                          </m:r>
                          <m:r>
                            <a:rPr lang="ro-RO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10+</m:t>
                          </m:r>
                          <m:r>
                            <a:rPr lang="ro-RO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𝑀𝐺</m:t>
                          </m:r>
                          <m:r>
                            <a:rPr lang="ro-RO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ro-RO" sz="1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1D00D73-15F7-4175-AE9A-AF49A7060D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040" y="2551311"/>
                <a:ext cx="2835841" cy="5549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2477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AB261-E8C7-4878-954B-030EE2A228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4400" y="1647732"/>
            <a:ext cx="10394707" cy="3562536"/>
          </a:xfrm>
        </p:spPr>
        <p:txBody>
          <a:bodyPr>
            <a:noAutofit/>
          </a:bodyPr>
          <a:lstStyle/>
          <a:p>
            <a:pPr marL="342900" indent="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Certificat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naştere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copie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scanată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fotografie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format *.Jpg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*.Pdf); </a:t>
            </a:r>
            <a:endParaRPr lang="ro-RO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Carte de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identitate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paşaport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copie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scanată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fotografie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format *.Jpg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*.Pdf);</a:t>
            </a:r>
            <a:endParaRPr lang="ro-RO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Fotografie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tip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paşaport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/CI (format *.Jpg); </a:t>
            </a:r>
            <a:endParaRPr lang="ro-RO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Situație</a:t>
            </a:r>
            <a:r>
              <a:rPr lang="en-US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școlară</a:t>
            </a:r>
            <a:r>
              <a:rPr lang="en-US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adeverință</a:t>
            </a:r>
            <a:r>
              <a:rPr lang="en-US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foaie</a:t>
            </a:r>
            <a:r>
              <a:rPr lang="en-US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matricolă</a:t>
            </a:r>
            <a:r>
              <a:rPr lang="en-US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 alt document/</a:t>
            </a:r>
            <a:r>
              <a:rPr lang="en-US" sz="18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documente</a:t>
            </a:r>
            <a:r>
              <a:rPr lang="en-US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emis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emise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liceul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de la care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provine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candidatul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care sunt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specificate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mediile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obținute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candidat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timpul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liceului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disciplinele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selectate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proba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P1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respectiv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P2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cât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mediile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generale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obținute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către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acesta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clasele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a IX-a, a X-a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a XI-a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proba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P3 </a:t>
            </a:r>
            <a:r>
              <a:rPr lang="en-US" sz="1600" cap="none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copii </a:t>
            </a:r>
            <a:r>
              <a:rPr lang="en-US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scanate</a:t>
            </a:r>
            <a:r>
              <a:rPr lang="en-US" sz="1600" cap="non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fotografiate</a:t>
            </a:r>
            <a:r>
              <a:rPr lang="en-US" sz="16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format *.Jpg </a:t>
            </a:r>
            <a:r>
              <a:rPr lang="en-US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*.Pdf 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ocumente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ateste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rezultatele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obținute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candidat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la o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serie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activități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suplimentare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pe care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acesta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le-a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desfășurat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anii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liceu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(necesare pentru proba </a:t>
            </a:r>
            <a:r>
              <a:rPr lang="ro-RO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P3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Dovada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achitării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taxei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înscriere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dovada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scutirii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de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la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plata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taxei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o-RO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Cerere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înscriere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semnată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(de pe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platforma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on-line format *.Pdf); </a:t>
            </a:r>
            <a:endParaRPr lang="ro-RO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Declaraţie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proprie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răspundere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semnată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privind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veridicitatea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documentelor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(format *.Pdf); </a:t>
            </a:r>
            <a:endParaRPr lang="ro-RO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Adeverinţă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medicală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scanată</a:t>
            </a:r>
            <a:r>
              <a:rPr lang="ro-RO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format *.Pdf). </a:t>
            </a:r>
            <a:endParaRPr lang="ro-RO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0">
              <a:spcBef>
                <a:spcPts val="0"/>
              </a:spcBef>
              <a:buSzPct val="100000"/>
              <a:buFont typeface="+mj-lt"/>
              <a:buAutoNum type="arabicPeriod"/>
            </a:pPr>
            <a:endParaRPr lang="en-US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76B355-E73C-40B4-B7CA-139CF70FBB8A}"/>
              </a:ext>
            </a:extLst>
          </p:cNvPr>
          <p:cNvSpPr txBox="1"/>
          <p:nvPr/>
        </p:nvSpPr>
        <p:spPr>
          <a:xfrm>
            <a:off x="142188" y="638065"/>
            <a:ext cx="11651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2. Documente necesare la înscriere: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CF79F98-DAF6-4981-AB81-5A66E40C4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94" y="53289"/>
            <a:ext cx="10396882" cy="584776"/>
          </a:xfrm>
        </p:spPr>
        <p:txBody>
          <a:bodyPr>
            <a:normAutofit fontScale="90000"/>
          </a:bodyPr>
          <a:lstStyle/>
          <a:p>
            <a:pPr algn="ctr"/>
            <a:r>
              <a:rPr lang="ro-RO" sz="2400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Sesiunea 1  admitere anticipată pentru </a:t>
            </a:r>
            <a:r>
              <a:rPr lang="ro-RO" sz="2400" b="1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absolvenții   cu rezultate școlare bune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88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73305D-9A4D-4B9D-B877-83214F5CD54A}"/>
              </a:ext>
            </a:extLst>
          </p:cNvPr>
          <p:cNvSpPr/>
          <p:nvPr/>
        </p:nvSpPr>
        <p:spPr>
          <a:xfrm>
            <a:off x="153627" y="1406561"/>
            <a:ext cx="11497903" cy="4208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1. Documentele se încarcă pe platforma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https://admitere.pub.ro</a:t>
            </a:r>
            <a:endParaRPr lang="ro-R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 indent="-233363"/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2. La </a:t>
            </a:r>
            <a:r>
              <a:rPr lang="ro-RO" sz="1600" dirty="0" err="1">
                <a:latin typeface="Arial" panose="020B0604020202020204" pitchFamily="34" charset="0"/>
                <a:cs typeface="Arial" panose="020B0604020202020204" pitchFamily="34" charset="0"/>
              </a:rPr>
              <a:t>inmatriculare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 se predau documentele de studii originale.</a:t>
            </a:r>
          </a:p>
          <a:p>
            <a:pPr marL="233363" indent="-233363"/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3. Neconcordantele între copiile furnizate și documentele originale determină eliminarea din concurs a candidatului </a:t>
            </a:r>
          </a:p>
          <a:p>
            <a:pPr marL="233363" indent="-233363"/>
            <a: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T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o-RO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o-RO" sz="1600" i="1" spc="8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</a:t>
            </a:r>
            <a:r>
              <a:rPr lang="ro-RO" sz="1600" i="1" spc="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înscriere</a:t>
            </a:r>
            <a:r>
              <a:rPr lang="ro-RO" sz="1600" i="1" spc="9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</a:t>
            </a:r>
            <a:r>
              <a:rPr lang="ro-RO" sz="1600" i="1" spc="9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25</a:t>
            </a:r>
            <a:r>
              <a:rPr lang="ro-RO" sz="1600" i="1" spc="8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lei</a:t>
            </a:r>
            <a:r>
              <a:rPr lang="ro-RO" sz="1600" i="1" spc="9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și</a:t>
            </a:r>
            <a:r>
              <a:rPr lang="ro-RO" sz="1600" i="1" spc="9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</a:t>
            </a:r>
            <a:r>
              <a:rPr lang="ro-RO" sz="1600" i="1" spc="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poate</a:t>
            </a:r>
            <a:r>
              <a:rPr lang="ro-RO" sz="1600" i="1" spc="9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o-RO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</a:t>
            </a:r>
            <a: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o-RO" sz="1600" i="1" spc="10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o-RO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ând</a:t>
            </a:r>
            <a:r>
              <a:rPr lang="ro-RO" sz="1600" i="1" spc="8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ro-RO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nț</a:t>
            </a:r>
            <a: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onate</a:t>
            </a:r>
            <a:r>
              <a:rPr lang="ro-RO" sz="1600" i="1" spc="8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ro-RO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</a:t>
            </a:r>
            <a: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o-RO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aț</a:t>
            </a:r>
            <a: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plă</a:t>
            </a:r>
            <a: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ț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o-RO" sz="1600" i="1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o-RO" sz="1600" b="1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</a:t>
            </a:r>
            <a:r>
              <a:rPr lang="ro-RO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mele și</a:t>
            </a:r>
            <a:r>
              <a:rPr lang="ro-RO" sz="1600" b="1" i="1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</a:t>
            </a:r>
            <a:r>
              <a:rPr lang="ro-RO" sz="1600" b="1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ro-RO" sz="1600" b="1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</a:t>
            </a:r>
            <a:r>
              <a:rPr lang="ro-RO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mele</a:t>
            </a:r>
            <a:r>
              <a:rPr lang="ro-RO" sz="1600" b="1" i="1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b="1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ro-RO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omp</a:t>
            </a:r>
            <a:r>
              <a:rPr lang="ro-RO" sz="1600" b="1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ro-RO" sz="1600" b="1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ro-RO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ro-RO" sz="1600" b="1" i="1" spc="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</a:t>
            </a:r>
            <a:r>
              <a:rPr lang="ro-RO" sz="1600" b="1" i="1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b="1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ro-RO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o-RO" sz="1600" b="1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ro-RO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dida</a:t>
            </a:r>
            <a:r>
              <a:rPr lang="ro-RO" sz="1600" b="1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</a:t>
            </a:r>
            <a:r>
              <a:rPr lang="ro-RO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ro-RO" sz="1600" b="1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ro-RO" sz="1600" b="1" i="1" spc="2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o-RO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o-RO" sz="1600" b="1" i="1" spc="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</a:t>
            </a:r>
            <a:r>
              <a:rPr lang="ro-RO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</a:t>
            </a:r>
            <a: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și</a:t>
            </a:r>
            <a:r>
              <a:rPr lang="ro-RO" sz="1600" i="1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</a:t>
            </a:r>
            <a:r>
              <a:rPr lang="ro-RO" sz="1600" b="1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ro-RO" sz="1600" b="1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ro-RO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ro-RO" sz="1600" b="1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ro-RO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atea</a:t>
            </a:r>
            <a:r>
              <a:rPr lang="ro-RO" sz="1600" b="1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bază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care</a:t>
            </a:r>
            <a:r>
              <a:rPr lang="ro-RO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o-RO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 </a:t>
            </a:r>
            <a: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ro-RO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</a:t>
            </a:r>
            <a:r>
              <a:rPr lang="ro-RO" sz="1600" i="1" spc="1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ro-RO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rie p</a:t>
            </a:r>
            <a:r>
              <a:rPr lang="ro-RO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ntru con</a:t>
            </a:r>
            <a:r>
              <a:rPr lang="ro-RO" sz="1600" i="1" spc="-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ursul</a:t>
            </a:r>
            <a: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</a:t>
            </a:r>
            <a: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admiter</a:t>
            </a:r>
            <a: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astfe</a:t>
            </a:r>
            <a:r>
              <a:rPr lang="ro-RO" sz="1600" i="1" spc="5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ro-RO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o-RO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77265" marR="1177290" indent="-181610">
              <a:lnSpc>
                <a:spcPct val="115000"/>
              </a:lnSpc>
              <a:spcBef>
                <a:spcPts val="85"/>
              </a:spcBef>
              <a:spcAft>
                <a:spcPts val="0"/>
              </a:spcAft>
              <a:tabLst>
                <a:tab pos="1003300" algn="l"/>
              </a:tabLst>
            </a:pP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 p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orma on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ro-RO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</a:t>
            </a:r>
            <a:r>
              <a:rPr lang="ro-RO" i="1" u="sng" spc="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</a:t>
            </a:r>
            <a:r>
              <a:rPr lang="ro-RO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ps://admi</a:t>
            </a:r>
            <a:r>
              <a:rPr lang="ro-RO" i="1" u="sng" spc="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</a:t>
            </a:r>
            <a:r>
              <a:rPr lang="ro-RO" i="1" u="sng" spc="-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</a:t>
            </a:r>
            <a:r>
              <a:rPr lang="ro-RO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</a:t>
            </a:r>
            <a:r>
              <a:rPr lang="ro-RO" i="1" u="sng" spc="-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</a:t>
            </a:r>
            <a:r>
              <a:rPr lang="ro-RO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.pub.ro</a:t>
            </a:r>
            <a:r>
              <a:rPr lang="ro-RO" i="1" u="sng" spc="1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o-RO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i="1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ro-RO" i="1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ard ban</a:t>
            </a:r>
            <a:r>
              <a:rPr lang="ro-RO" i="1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i="1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1050290" indent="-131763">
              <a:spcBef>
                <a:spcPts val="85"/>
              </a:spcBef>
              <a:spcAft>
                <a:spcPts val="600"/>
              </a:spcAft>
              <a:tabLst>
                <a:tab pos="914400" algn="l"/>
              </a:tabLst>
            </a:pP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 ban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 (r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zat</a:t>
            </a:r>
            <a:r>
              <a:rPr lang="ro-RO" i="1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apl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 de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-ban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 sau la gh</a:t>
            </a:r>
            <a:r>
              <a:rPr lang="ro-RO" i="1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 unei băn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i),  </a:t>
            </a:r>
            <a:r>
              <a:rPr lang="ro-RO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-unul d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conturile</a:t>
            </a:r>
          </a:p>
          <a:p>
            <a:pPr marL="914400" marR="1050290" indent="-131763">
              <a:spcBef>
                <a:spcPts val="85"/>
              </a:spcBef>
              <a:spcAft>
                <a:spcPts val="600"/>
              </a:spcAft>
              <a:tabLst>
                <a:tab pos="914400" algn="l"/>
              </a:tabLst>
            </a:pP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o-RO" i="1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HNICA din Bucur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ști I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ro-RO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RO42RNCB</a:t>
            </a:r>
            <a:r>
              <a:rPr lang="ro-RO" b="1" i="1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0723</a:t>
            </a:r>
            <a:r>
              <a:rPr lang="ro-RO" b="1" i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0005 0625 0270 CUI 4183199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48435">
              <a:lnSpc>
                <a:spcPct val="115000"/>
              </a:lnSpc>
              <a:spcAft>
                <a:spcPts val="0"/>
              </a:spcAft>
            </a:pP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Ban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Com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 Ro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ână (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o-RO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300"/>
              </a:lnSpc>
              <a:spcBef>
                <a:spcPts val="80"/>
              </a:spcBef>
              <a:spcAft>
                <a:spcPts val="0"/>
              </a:spcAft>
            </a:pPr>
            <a:r>
              <a:rPr lang="ro-R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48435">
              <a:lnSpc>
                <a:spcPct val="115000"/>
              </a:lnSpc>
              <a:spcAft>
                <a:spcPts val="0"/>
              </a:spcAft>
            </a:pP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o-RO" i="1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HNICA din</a:t>
            </a:r>
            <a:r>
              <a:rPr lang="ro-RO" i="1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ști I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ro-RO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RO97B</a:t>
            </a:r>
            <a:r>
              <a:rPr lang="ro-RO" b="1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410S</a:t>
            </a:r>
            <a:r>
              <a:rPr lang="ro-RO" b="1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V980 6875 4100 CUI 4183199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48435">
              <a:lnSpc>
                <a:spcPct val="115000"/>
              </a:lnSpc>
              <a:spcAft>
                <a:spcPts val="0"/>
              </a:spcAft>
            </a:pP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Ban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Ro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ro-RO" i="1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 de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i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o-RO" i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o-RO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50"/>
              </a:lnSpc>
              <a:spcBef>
                <a:spcPts val="30"/>
              </a:spcBef>
              <a:spcAft>
                <a:spcPts val="0"/>
              </a:spcAft>
            </a:pPr>
            <a:r>
              <a:rPr lang="ro-RO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85DA7-F564-4B7A-A407-B606AEA99832}"/>
              </a:ext>
            </a:extLst>
          </p:cNvPr>
          <p:cNvSpPr txBox="1"/>
          <p:nvPr/>
        </p:nvSpPr>
        <p:spPr>
          <a:xfrm>
            <a:off x="0" y="919749"/>
            <a:ext cx="11651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3. Observații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13B657-959B-40BF-998C-051D2AEF9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94" y="53289"/>
            <a:ext cx="10396882" cy="584776"/>
          </a:xfrm>
        </p:spPr>
        <p:txBody>
          <a:bodyPr>
            <a:normAutofit fontScale="90000"/>
          </a:bodyPr>
          <a:lstStyle/>
          <a:p>
            <a:pPr algn="ctr"/>
            <a:r>
              <a:rPr lang="ro-RO" sz="2400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Sesiunea 1  admitere anticipată pentru </a:t>
            </a:r>
            <a:r>
              <a:rPr lang="ro-RO" sz="2400" b="1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absolvenții   cu rezultate școlare bune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767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AB261-E8C7-4878-954B-030EE2A228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0600" y="1600200"/>
            <a:ext cx="10394707" cy="3804515"/>
          </a:xfrm>
        </p:spPr>
        <p:txBody>
          <a:bodyPr>
            <a:noAutofit/>
          </a:bodyPr>
          <a:lstStyle/>
          <a:p>
            <a:pPr marL="342900" indent="0">
              <a:spcBef>
                <a:spcPts val="0"/>
              </a:spcBef>
              <a:buSzPct val="100000"/>
              <a:buAutoNum type="arabicPeriod"/>
            </a:pP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Diploma de BAC însoțită de foia matricolă (în original – rămâne la dosar);</a:t>
            </a:r>
          </a:p>
          <a:p>
            <a:pPr marL="342900" indent="0">
              <a:spcBef>
                <a:spcPts val="0"/>
              </a:spcBef>
              <a:buSzPct val="100000"/>
              <a:buAutoNum type="arabicPeriod"/>
            </a:pP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Certificat de </a:t>
            </a:r>
            <a:r>
              <a:rPr lang="ro-RO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naştere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(în original – copie la dosar); - </a:t>
            </a:r>
          </a:p>
          <a:p>
            <a:pPr marL="342900" indent="0">
              <a:spcBef>
                <a:spcPts val="0"/>
              </a:spcBef>
              <a:buSzPct val="100000"/>
              <a:buAutoNum type="arabicPeriod"/>
            </a:pP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Carte de identitate sau </a:t>
            </a:r>
            <a:r>
              <a:rPr lang="ro-RO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paşaport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(în original – copie la dosar); </a:t>
            </a:r>
          </a:p>
          <a:p>
            <a:pPr marL="342900" indent="0">
              <a:spcBef>
                <a:spcPts val="0"/>
              </a:spcBef>
              <a:buSzPct val="100000"/>
              <a:buAutoNum type="arabicPeriod"/>
            </a:pP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3 fotografii color – dimensiune 3x4 cm (rămân la dosar); </a:t>
            </a:r>
          </a:p>
          <a:p>
            <a:pPr marL="342900" indent="0">
              <a:spcBef>
                <a:spcPts val="0"/>
              </a:spcBef>
              <a:buSzPct val="100000"/>
              <a:buAutoNum type="arabicPeriod"/>
            </a:pP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Documente care să ateste rezultatele </a:t>
            </a:r>
            <a:r>
              <a:rPr lang="ro-RO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obţinute</a:t>
            </a: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la concursurile considerate la înscriere (în original – copie la dosar); </a:t>
            </a:r>
          </a:p>
          <a:p>
            <a:pPr marL="342900" indent="0">
              <a:spcBef>
                <a:spcPts val="0"/>
              </a:spcBef>
              <a:buSzPct val="100000"/>
              <a:buAutoNum type="arabicPeriod"/>
            </a:pP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Dovada achitării taxei de înscriere sau dovada scutirii de plata taxei (în original – rămâne la dosar); </a:t>
            </a:r>
          </a:p>
          <a:p>
            <a:pPr marL="342900" indent="0">
              <a:spcBef>
                <a:spcPts val="0"/>
              </a:spcBef>
              <a:buSzPct val="100000"/>
              <a:buAutoNum type="arabicPeriod"/>
            </a:pP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Cerere de înscriere semnată (în original – rămâne la dosar); - </a:t>
            </a:r>
          </a:p>
          <a:p>
            <a:pPr marL="342900" indent="0">
              <a:spcBef>
                <a:spcPts val="0"/>
              </a:spcBef>
              <a:buSzPct val="100000"/>
              <a:buAutoNum type="arabicPeriod"/>
            </a:pP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Declarație pe proprie răspundere semnată privind veridicitatea documentelor (în original – rămâne la dosar); </a:t>
            </a:r>
          </a:p>
          <a:p>
            <a:pPr marL="342900" indent="0">
              <a:spcBef>
                <a:spcPts val="0"/>
              </a:spcBef>
              <a:buSzPct val="100000"/>
              <a:buAutoNum type="arabicPeriod"/>
            </a:pP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Adeverință medicală (în original – rămâne la dosar); </a:t>
            </a:r>
          </a:p>
          <a:p>
            <a:pPr marL="342900" indent="0">
              <a:spcBef>
                <a:spcPts val="0"/>
              </a:spcBef>
              <a:buSzPct val="100000"/>
              <a:buAutoNum type="arabicPeriod"/>
            </a:pPr>
            <a:r>
              <a:rPr lang="ro-RO" sz="1600" cap="none" dirty="0">
                <a:latin typeface="Arial" panose="020B0604020202020204" pitchFamily="34" charset="0"/>
                <a:cs typeface="Arial" panose="020B0604020202020204" pitchFamily="34" charset="0"/>
              </a:rPr>
              <a:t>Dovada achitării taxei de înmatriculare (în original – rămâne la dosar).</a:t>
            </a:r>
          </a:p>
          <a:p>
            <a:pPr marL="342900" indent="0">
              <a:spcBef>
                <a:spcPts val="0"/>
              </a:spcBef>
              <a:buSzPct val="100000"/>
              <a:buFont typeface="+mj-lt"/>
              <a:buAutoNum type="arabicPeriod"/>
            </a:pPr>
            <a:endParaRPr lang="en-US" sz="16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76B355-E73C-40B4-B7CA-139CF70FBB8A}"/>
              </a:ext>
            </a:extLst>
          </p:cNvPr>
          <p:cNvSpPr txBox="1"/>
          <p:nvPr/>
        </p:nvSpPr>
        <p:spPr>
          <a:xfrm>
            <a:off x="75512" y="1053175"/>
            <a:ext cx="11651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2. Documente necesare la înmatriculare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CF79F98-DAF6-4981-AB81-5A66E40C4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94" y="53289"/>
            <a:ext cx="10396882" cy="584776"/>
          </a:xfrm>
        </p:spPr>
        <p:txBody>
          <a:bodyPr>
            <a:normAutofit fontScale="90000"/>
          </a:bodyPr>
          <a:lstStyle/>
          <a:p>
            <a:pPr algn="ctr"/>
            <a:r>
              <a:rPr lang="ro-RO" sz="2400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Sesiunea 1  admitere anticipată pentru </a:t>
            </a:r>
            <a:r>
              <a:rPr lang="ro-RO" sz="2400" b="1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absolvenții   cu rezultate școlare bune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80D26F-D19B-44B9-9EFE-08D95B671219}"/>
              </a:ext>
            </a:extLst>
          </p:cNvPr>
          <p:cNvSpPr txBox="1"/>
          <p:nvPr/>
        </p:nvSpPr>
        <p:spPr>
          <a:xfrm>
            <a:off x="935115" y="5809525"/>
            <a:ext cx="9026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>
                <a:solidFill>
                  <a:schemeClr val="bg1"/>
                </a:solidFill>
              </a:rPr>
              <a:t>Taxa de înmatriculare este 50 lei și se poate plăti în aceleași modalități ca și taxa de înscriere</a:t>
            </a:r>
          </a:p>
        </p:txBody>
      </p:sp>
    </p:spTree>
    <p:extLst>
      <p:ext uri="{BB962C8B-B14F-4D97-AF65-F5344CB8AC3E}">
        <p14:creationId xmlns:p14="http://schemas.microsoft.com/office/powerpoint/2010/main" val="1288878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1018</TotalTime>
  <Words>2100</Words>
  <Application>Microsoft Office PowerPoint</Application>
  <PresentationFormat>Widescreen</PresentationFormat>
  <Paragraphs>157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Cambria Math</vt:lpstr>
      <vt:lpstr>Impact</vt:lpstr>
      <vt:lpstr>Times New Roman</vt:lpstr>
      <vt:lpstr>Main Event</vt:lpstr>
      <vt:lpstr>Sesiunea i –admitere anticipată</vt:lpstr>
      <vt:lpstr>Sesiunea 1  admitere anticipată</vt:lpstr>
      <vt:lpstr>Sesiunea 1  admitere anticipată</vt:lpstr>
      <vt:lpstr>Sesiunea 1  admitere anticipată pentru absolvenții cu rezultate școlare bune</vt:lpstr>
      <vt:lpstr>Sesiunea 1  admitere anticipată pentru absolvenții   cu rezultate școlare bune</vt:lpstr>
      <vt:lpstr> Calculul mediei de admitere pentru Sesiunea 1  admitere anticipată pentru absolvenții   cu rezultate școlare bune</vt:lpstr>
      <vt:lpstr>Sesiunea 1  admitere anticipată pentru absolvenții   cu rezultate școlare bune</vt:lpstr>
      <vt:lpstr>Sesiunea 1  admitere anticipată pentru absolvenții   cu rezultate școlare bune</vt:lpstr>
      <vt:lpstr>Sesiunea 1  admitere anticipată pentru absolvenții   cu rezultate școlare bune</vt:lpstr>
      <vt:lpstr>Sesiunea 1  admitere anticipată pentru absolvenții   cu rezultate remarcabile la olimpiade și concursuri</vt:lpstr>
      <vt:lpstr>Sesiunea 1  admitere anticipată pentru absolvenții   cu rezultate remarcabile la olimpiade și concursuri</vt:lpstr>
      <vt:lpstr>Sesiunea 1  admitere anticipată pentru absolvenții   cu rezultate remarcabile la olimpiade și concursuri</vt:lpstr>
      <vt:lpstr>Sesiunea 1  admitere anticipată pentru absolvenții   cu rezultate remarcabile la olimpiade și concursuri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Sesiunea i –admitere anticipata</dc:title>
  <dc:creator>Cristina Cirtoaje (23906)</dc:creator>
  <cp:lastModifiedBy>Emil Petrescu (23464)</cp:lastModifiedBy>
  <cp:revision>30</cp:revision>
  <dcterms:created xsi:type="dcterms:W3CDTF">2020-06-04T10:55:15Z</dcterms:created>
  <dcterms:modified xsi:type="dcterms:W3CDTF">2020-06-05T08:59:52Z</dcterms:modified>
</cp:coreProperties>
</file>